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89"/>
  </p:notesMasterIdLst>
  <p:sldIdLst>
    <p:sldId id="256" r:id="rId7"/>
    <p:sldId id="257" r:id="rId8"/>
    <p:sldId id="258" r:id="rId9"/>
    <p:sldId id="333" r:id="rId10"/>
    <p:sldId id="331" r:id="rId11"/>
    <p:sldId id="334" r:id="rId12"/>
    <p:sldId id="335" r:id="rId13"/>
    <p:sldId id="336" r:id="rId14"/>
    <p:sldId id="337" r:id="rId15"/>
    <p:sldId id="338" r:id="rId16"/>
    <p:sldId id="340" r:id="rId17"/>
    <p:sldId id="341" r:id="rId18"/>
    <p:sldId id="342" r:id="rId19"/>
    <p:sldId id="343" r:id="rId20"/>
    <p:sldId id="344" r:id="rId21"/>
    <p:sldId id="345" r:id="rId22"/>
    <p:sldId id="36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13" r:id="rId42"/>
    <p:sldId id="314" r:id="rId43"/>
    <p:sldId id="315" r:id="rId44"/>
    <p:sldId id="316" r:id="rId45"/>
    <p:sldId id="317" r:id="rId46"/>
    <p:sldId id="318" r:id="rId47"/>
    <p:sldId id="319" r:id="rId48"/>
    <p:sldId id="320" r:id="rId49"/>
    <p:sldId id="321" r:id="rId50"/>
    <p:sldId id="322" r:id="rId51"/>
    <p:sldId id="323" r:id="rId52"/>
    <p:sldId id="259" r:id="rId53"/>
    <p:sldId id="261" r:id="rId54"/>
    <p:sldId id="262" r:id="rId55"/>
    <p:sldId id="263" r:id="rId56"/>
    <p:sldId id="264" r:id="rId57"/>
    <p:sldId id="265" r:id="rId58"/>
    <p:sldId id="266" r:id="rId59"/>
    <p:sldId id="267" r:id="rId60"/>
    <p:sldId id="268" r:id="rId61"/>
    <p:sldId id="270" r:id="rId62"/>
    <p:sldId id="271" r:id="rId63"/>
    <p:sldId id="272" r:id="rId64"/>
    <p:sldId id="273" r:id="rId65"/>
    <p:sldId id="274" r:id="rId66"/>
    <p:sldId id="275" r:id="rId67"/>
    <p:sldId id="276" r:id="rId68"/>
    <p:sldId id="277" r:id="rId69"/>
    <p:sldId id="278" r:id="rId70"/>
    <p:sldId id="282" r:id="rId71"/>
    <p:sldId id="283" r:id="rId72"/>
    <p:sldId id="284" r:id="rId73"/>
    <p:sldId id="285" r:id="rId74"/>
    <p:sldId id="286" r:id="rId75"/>
    <p:sldId id="287" r:id="rId76"/>
    <p:sldId id="288" r:id="rId77"/>
    <p:sldId id="289" r:id="rId78"/>
    <p:sldId id="325" r:id="rId79"/>
    <p:sldId id="312" r:id="rId80"/>
    <p:sldId id="324" r:id="rId81"/>
    <p:sldId id="290" r:id="rId82"/>
    <p:sldId id="291" r:id="rId83"/>
    <p:sldId id="292" r:id="rId84"/>
    <p:sldId id="294" r:id="rId85"/>
    <p:sldId id="295" r:id="rId86"/>
    <p:sldId id="327" r:id="rId87"/>
    <p:sldId id="296" r:id="rId8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notesMaster" Target="notesMasters/notes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B97B7-F1FA-4523-8E57-B0F42C1B1E15}" type="datetimeFigureOut">
              <a:rPr lang="ru-RU" smtClean="0"/>
              <a:t>21.08.2015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280F8-5E86-483A-8CB1-BB51CD70A172}" type="slidenum">
              <a:rPr lang="ru-RU" smtClean="0"/>
              <a:t>‹#›</a:t>
            </a:fld>
            <a:endParaRPr lang="ru-RU"/>
          </a:p>
        </p:txBody>
      </p:sp>
    </p:spTree>
    <p:extLst>
      <p:ext uri="{BB962C8B-B14F-4D97-AF65-F5344CB8AC3E}">
        <p14:creationId xmlns:p14="http://schemas.microsoft.com/office/powerpoint/2010/main" val="87656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9"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txBox="1">
            <a:spLocks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7"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5"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9"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3"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7"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1"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9"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3"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7"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7"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1"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5"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9" name="Rectangle 2"/>
          <p:cNvSpPr txBox="1">
            <a:spLocks noGrp="1"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txBox="1">
            <a:spLocks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txBox="1">
            <a:spLocks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txBox="1">
            <a:spLocks noChangeArrowheads="1" noTextEdit="1"/>
          </p:cNvSpPr>
          <p:nvPr>
            <p:ph type="sldImg"/>
          </p:nvPr>
        </p:nvSpPr>
        <p:spPr>
          <a:xfrm>
            <a:off x="924764" y="694945"/>
            <a:ext cx="5006869" cy="342790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2"/>
          <p:cNvSpPr txBox="1">
            <a:spLocks noChangeArrowheads="1"/>
          </p:cNvSpPr>
          <p:nvPr>
            <p:ph type="body" idx="1"/>
          </p:nvPr>
        </p:nvSpPr>
        <p:spPr>
          <a:xfrm>
            <a:off x="685961" y="4343766"/>
            <a:ext cx="5486080" cy="4114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524A749-1A99-425F-BEC0-70C6815FD1B0}" type="datetimeFigureOut">
              <a:rPr lang="ru-RU" smtClean="0"/>
              <a:t>21.08.2015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107300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24A749-1A99-425F-BEC0-70C6815FD1B0}" type="datetimeFigureOut">
              <a:rPr lang="ru-RU" smtClean="0"/>
              <a:t>21.08.2015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4927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24A749-1A99-425F-BEC0-70C6815FD1B0}" type="datetimeFigureOut">
              <a:rPr lang="ru-RU" smtClean="0"/>
              <a:t>21.08.2015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80673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0A61BEC4-1A65-4865-9E46-E210B693ADD7}" type="slidenum">
              <a:rPr lang="ru-RU"/>
              <a:pPr>
                <a:defRPr/>
              </a:pPr>
              <a:t>‹#›</a:t>
            </a:fld>
            <a:endParaRPr lang="ru-RU"/>
          </a:p>
        </p:txBody>
      </p:sp>
    </p:spTree>
    <p:extLst>
      <p:ext uri="{BB962C8B-B14F-4D97-AF65-F5344CB8AC3E}">
        <p14:creationId xmlns:p14="http://schemas.microsoft.com/office/powerpoint/2010/main" val="247511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FF4E725D-5D20-4092-8C29-C3AAFB29F9FA}" type="slidenum">
              <a:rPr lang="ru-RU"/>
              <a:pPr>
                <a:defRPr/>
              </a:pPr>
              <a:t>‹#›</a:t>
            </a:fld>
            <a:endParaRPr lang="ru-RU"/>
          </a:p>
        </p:txBody>
      </p:sp>
    </p:spTree>
    <p:extLst>
      <p:ext uri="{BB962C8B-B14F-4D97-AF65-F5344CB8AC3E}">
        <p14:creationId xmlns:p14="http://schemas.microsoft.com/office/powerpoint/2010/main" val="166522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sldNum" idx="10"/>
          </p:nvPr>
        </p:nvSpPr>
        <p:spPr>
          <a:ln/>
        </p:spPr>
        <p:txBody>
          <a:bodyPr/>
          <a:lstStyle>
            <a:lvl1pPr>
              <a:defRPr/>
            </a:lvl1pPr>
          </a:lstStyle>
          <a:p>
            <a:pPr>
              <a:defRPr/>
            </a:pPr>
            <a:fld id="{8C8AAB7B-6562-4D99-BB56-E5A5A15B787D}" type="slidenum">
              <a:rPr lang="ru-RU"/>
              <a:pPr>
                <a:defRPr/>
              </a:pPr>
              <a:t>‹#›</a:t>
            </a:fld>
            <a:endParaRPr lang="ru-RU"/>
          </a:p>
        </p:txBody>
      </p:sp>
    </p:spTree>
    <p:extLst>
      <p:ext uri="{BB962C8B-B14F-4D97-AF65-F5344CB8AC3E}">
        <p14:creationId xmlns:p14="http://schemas.microsoft.com/office/powerpoint/2010/main" val="1030469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sldNum" idx="10"/>
          </p:nvPr>
        </p:nvSpPr>
        <p:spPr>
          <a:ln/>
        </p:spPr>
        <p:txBody>
          <a:bodyPr/>
          <a:lstStyle>
            <a:lvl1pPr>
              <a:defRPr/>
            </a:lvl1pPr>
          </a:lstStyle>
          <a:p>
            <a:pPr>
              <a:defRPr/>
            </a:pPr>
            <a:fld id="{287A65AA-0098-406D-9FB7-E5CFDC1BCF80}" type="slidenum">
              <a:rPr lang="ru-RU"/>
              <a:pPr>
                <a:defRPr/>
              </a:pPr>
              <a:t>‹#›</a:t>
            </a:fld>
            <a:endParaRPr lang="ru-RU"/>
          </a:p>
        </p:txBody>
      </p:sp>
    </p:spTree>
    <p:extLst>
      <p:ext uri="{BB962C8B-B14F-4D97-AF65-F5344CB8AC3E}">
        <p14:creationId xmlns:p14="http://schemas.microsoft.com/office/powerpoint/2010/main" val="87977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sldNum" idx="10"/>
          </p:nvPr>
        </p:nvSpPr>
        <p:spPr>
          <a:ln/>
        </p:spPr>
        <p:txBody>
          <a:bodyPr/>
          <a:lstStyle>
            <a:lvl1pPr>
              <a:defRPr/>
            </a:lvl1pPr>
          </a:lstStyle>
          <a:p>
            <a:pPr>
              <a:defRPr/>
            </a:pPr>
            <a:fld id="{7EDF93D4-B08C-4F57-9590-4391F807426B}" type="slidenum">
              <a:rPr lang="ru-RU"/>
              <a:pPr>
                <a:defRPr/>
              </a:pPr>
              <a:t>‹#›</a:t>
            </a:fld>
            <a:endParaRPr lang="ru-RU"/>
          </a:p>
        </p:txBody>
      </p:sp>
    </p:spTree>
    <p:extLst>
      <p:ext uri="{BB962C8B-B14F-4D97-AF65-F5344CB8AC3E}">
        <p14:creationId xmlns:p14="http://schemas.microsoft.com/office/powerpoint/2010/main" val="1353391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sldNum" idx="10"/>
          </p:nvPr>
        </p:nvSpPr>
        <p:spPr>
          <a:ln/>
        </p:spPr>
        <p:txBody>
          <a:bodyPr/>
          <a:lstStyle>
            <a:lvl1pPr>
              <a:defRPr/>
            </a:lvl1pPr>
          </a:lstStyle>
          <a:p>
            <a:pPr>
              <a:defRPr/>
            </a:pPr>
            <a:fld id="{484353EB-D186-4B98-A451-9D3DF1F49BDB}" type="slidenum">
              <a:rPr lang="ru-RU"/>
              <a:pPr>
                <a:defRPr/>
              </a:pPr>
              <a:t>‹#›</a:t>
            </a:fld>
            <a:endParaRPr lang="ru-RU"/>
          </a:p>
        </p:txBody>
      </p:sp>
    </p:spTree>
    <p:extLst>
      <p:ext uri="{BB962C8B-B14F-4D97-AF65-F5344CB8AC3E}">
        <p14:creationId xmlns:p14="http://schemas.microsoft.com/office/powerpoint/2010/main" val="1337116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F8F3E73-CBBE-4967-A879-0EC8E355F12E}" type="slidenum">
              <a:rPr lang="ru-RU"/>
              <a:pPr>
                <a:defRPr/>
              </a:pPr>
              <a:t>‹#›</a:t>
            </a:fld>
            <a:endParaRPr lang="ru-RU"/>
          </a:p>
        </p:txBody>
      </p:sp>
    </p:spTree>
    <p:extLst>
      <p:ext uri="{BB962C8B-B14F-4D97-AF65-F5344CB8AC3E}">
        <p14:creationId xmlns:p14="http://schemas.microsoft.com/office/powerpoint/2010/main" val="133934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DDB2D66F-B03D-4768-956B-8008DFA881D8}" type="slidenum">
              <a:rPr lang="ru-RU"/>
              <a:pPr>
                <a:defRPr/>
              </a:pPr>
              <a:t>‹#›</a:t>
            </a:fld>
            <a:endParaRPr lang="ru-RU"/>
          </a:p>
        </p:txBody>
      </p:sp>
    </p:spTree>
    <p:extLst>
      <p:ext uri="{BB962C8B-B14F-4D97-AF65-F5344CB8AC3E}">
        <p14:creationId xmlns:p14="http://schemas.microsoft.com/office/powerpoint/2010/main" val="523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24A749-1A99-425F-BEC0-70C6815FD1B0}" type="datetimeFigureOut">
              <a:rPr lang="ru-RU" smtClean="0"/>
              <a:t>21.08.2015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2542339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608C03CE-E9AC-4F6B-B4B4-0BE096CBC336}" type="slidenum">
              <a:rPr lang="ru-RU"/>
              <a:pPr>
                <a:defRPr/>
              </a:pPr>
              <a:t>‹#›</a:t>
            </a:fld>
            <a:endParaRPr lang="ru-RU"/>
          </a:p>
        </p:txBody>
      </p:sp>
    </p:spTree>
    <p:extLst>
      <p:ext uri="{BB962C8B-B14F-4D97-AF65-F5344CB8AC3E}">
        <p14:creationId xmlns:p14="http://schemas.microsoft.com/office/powerpoint/2010/main" val="2251643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BB322C7F-DE2F-4FE7-828F-960756E03EA8}" type="slidenum">
              <a:rPr lang="ru-RU"/>
              <a:pPr>
                <a:defRPr/>
              </a:pPr>
              <a:t>‹#›</a:t>
            </a:fld>
            <a:endParaRPr lang="ru-RU"/>
          </a:p>
        </p:txBody>
      </p:sp>
    </p:spTree>
    <p:extLst>
      <p:ext uri="{BB962C8B-B14F-4D97-AF65-F5344CB8AC3E}">
        <p14:creationId xmlns:p14="http://schemas.microsoft.com/office/powerpoint/2010/main" val="1246996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8588"/>
            <a:ext cx="2055813" cy="5995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8588"/>
            <a:ext cx="6019800" cy="5995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5700CEFC-2C76-4BE3-A628-8AFDCEFCA1B2}" type="slidenum">
              <a:rPr lang="ru-RU"/>
              <a:pPr>
                <a:defRPr/>
              </a:pPr>
              <a:t>‹#›</a:t>
            </a:fld>
            <a:endParaRPr lang="ru-RU"/>
          </a:p>
        </p:txBody>
      </p:sp>
    </p:spTree>
    <p:extLst>
      <p:ext uri="{BB962C8B-B14F-4D97-AF65-F5344CB8AC3E}">
        <p14:creationId xmlns:p14="http://schemas.microsoft.com/office/powerpoint/2010/main" val="2462322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0A61BEC4-1A65-4865-9E46-E210B693ADD7}" type="slidenum">
              <a:rPr lang="ru-RU"/>
              <a:pPr>
                <a:defRPr/>
              </a:pPr>
              <a:t>‹#›</a:t>
            </a:fld>
            <a:endParaRPr lang="ru-RU"/>
          </a:p>
        </p:txBody>
      </p:sp>
    </p:spTree>
    <p:extLst>
      <p:ext uri="{BB962C8B-B14F-4D97-AF65-F5344CB8AC3E}">
        <p14:creationId xmlns:p14="http://schemas.microsoft.com/office/powerpoint/2010/main" val="1967672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FF4E725D-5D20-4092-8C29-C3AAFB29F9FA}" type="slidenum">
              <a:rPr lang="ru-RU"/>
              <a:pPr>
                <a:defRPr/>
              </a:pPr>
              <a:t>‹#›</a:t>
            </a:fld>
            <a:endParaRPr lang="ru-RU"/>
          </a:p>
        </p:txBody>
      </p:sp>
    </p:spTree>
    <p:extLst>
      <p:ext uri="{BB962C8B-B14F-4D97-AF65-F5344CB8AC3E}">
        <p14:creationId xmlns:p14="http://schemas.microsoft.com/office/powerpoint/2010/main" val="40384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sldNum" idx="10"/>
          </p:nvPr>
        </p:nvSpPr>
        <p:spPr>
          <a:ln/>
        </p:spPr>
        <p:txBody>
          <a:bodyPr/>
          <a:lstStyle>
            <a:lvl1pPr>
              <a:defRPr/>
            </a:lvl1pPr>
          </a:lstStyle>
          <a:p>
            <a:pPr>
              <a:defRPr/>
            </a:pPr>
            <a:fld id="{8C8AAB7B-6562-4D99-BB56-E5A5A15B787D}" type="slidenum">
              <a:rPr lang="ru-RU"/>
              <a:pPr>
                <a:defRPr/>
              </a:pPr>
              <a:t>‹#›</a:t>
            </a:fld>
            <a:endParaRPr lang="ru-RU"/>
          </a:p>
        </p:txBody>
      </p:sp>
    </p:spTree>
    <p:extLst>
      <p:ext uri="{BB962C8B-B14F-4D97-AF65-F5344CB8AC3E}">
        <p14:creationId xmlns:p14="http://schemas.microsoft.com/office/powerpoint/2010/main" val="3756006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sldNum" idx="10"/>
          </p:nvPr>
        </p:nvSpPr>
        <p:spPr>
          <a:ln/>
        </p:spPr>
        <p:txBody>
          <a:bodyPr/>
          <a:lstStyle>
            <a:lvl1pPr>
              <a:defRPr/>
            </a:lvl1pPr>
          </a:lstStyle>
          <a:p>
            <a:pPr>
              <a:defRPr/>
            </a:pPr>
            <a:fld id="{287A65AA-0098-406D-9FB7-E5CFDC1BCF80}" type="slidenum">
              <a:rPr lang="ru-RU"/>
              <a:pPr>
                <a:defRPr/>
              </a:pPr>
              <a:t>‹#›</a:t>
            </a:fld>
            <a:endParaRPr lang="ru-RU"/>
          </a:p>
        </p:txBody>
      </p:sp>
    </p:spTree>
    <p:extLst>
      <p:ext uri="{BB962C8B-B14F-4D97-AF65-F5344CB8AC3E}">
        <p14:creationId xmlns:p14="http://schemas.microsoft.com/office/powerpoint/2010/main" val="1408893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sldNum" idx="10"/>
          </p:nvPr>
        </p:nvSpPr>
        <p:spPr>
          <a:ln/>
        </p:spPr>
        <p:txBody>
          <a:bodyPr/>
          <a:lstStyle>
            <a:lvl1pPr>
              <a:defRPr/>
            </a:lvl1pPr>
          </a:lstStyle>
          <a:p>
            <a:pPr>
              <a:defRPr/>
            </a:pPr>
            <a:fld id="{7EDF93D4-B08C-4F57-9590-4391F807426B}" type="slidenum">
              <a:rPr lang="ru-RU"/>
              <a:pPr>
                <a:defRPr/>
              </a:pPr>
              <a:t>‹#›</a:t>
            </a:fld>
            <a:endParaRPr lang="ru-RU"/>
          </a:p>
        </p:txBody>
      </p:sp>
    </p:spTree>
    <p:extLst>
      <p:ext uri="{BB962C8B-B14F-4D97-AF65-F5344CB8AC3E}">
        <p14:creationId xmlns:p14="http://schemas.microsoft.com/office/powerpoint/2010/main" val="297801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sldNum" idx="10"/>
          </p:nvPr>
        </p:nvSpPr>
        <p:spPr>
          <a:ln/>
        </p:spPr>
        <p:txBody>
          <a:bodyPr/>
          <a:lstStyle>
            <a:lvl1pPr>
              <a:defRPr/>
            </a:lvl1pPr>
          </a:lstStyle>
          <a:p>
            <a:pPr>
              <a:defRPr/>
            </a:pPr>
            <a:fld id="{484353EB-D186-4B98-A451-9D3DF1F49BDB}" type="slidenum">
              <a:rPr lang="ru-RU"/>
              <a:pPr>
                <a:defRPr/>
              </a:pPr>
              <a:t>‹#›</a:t>
            </a:fld>
            <a:endParaRPr lang="ru-RU"/>
          </a:p>
        </p:txBody>
      </p:sp>
    </p:spTree>
    <p:extLst>
      <p:ext uri="{BB962C8B-B14F-4D97-AF65-F5344CB8AC3E}">
        <p14:creationId xmlns:p14="http://schemas.microsoft.com/office/powerpoint/2010/main" val="2745586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F8F3E73-CBBE-4967-A879-0EC8E355F12E}" type="slidenum">
              <a:rPr lang="ru-RU"/>
              <a:pPr>
                <a:defRPr/>
              </a:pPr>
              <a:t>‹#›</a:t>
            </a:fld>
            <a:endParaRPr lang="ru-RU"/>
          </a:p>
        </p:txBody>
      </p:sp>
    </p:spTree>
    <p:extLst>
      <p:ext uri="{BB962C8B-B14F-4D97-AF65-F5344CB8AC3E}">
        <p14:creationId xmlns:p14="http://schemas.microsoft.com/office/powerpoint/2010/main" val="177960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524A749-1A99-425F-BEC0-70C6815FD1B0}" type="datetimeFigureOut">
              <a:rPr lang="ru-RU" smtClean="0"/>
              <a:t>21.08.2015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1557668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DDB2D66F-B03D-4768-956B-8008DFA881D8}" type="slidenum">
              <a:rPr lang="ru-RU"/>
              <a:pPr>
                <a:defRPr/>
              </a:pPr>
              <a:t>‹#›</a:t>
            </a:fld>
            <a:endParaRPr lang="ru-RU"/>
          </a:p>
        </p:txBody>
      </p:sp>
    </p:spTree>
    <p:extLst>
      <p:ext uri="{BB962C8B-B14F-4D97-AF65-F5344CB8AC3E}">
        <p14:creationId xmlns:p14="http://schemas.microsoft.com/office/powerpoint/2010/main" val="2313908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608C03CE-E9AC-4F6B-B4B4-0BE096CBC336}" type="slidenum">
              <a:rPr lang="ru-RU"/>
              <a:pPr>
                <a:defRPr/>
              </a:pPr>
              <a:t>‹#›</a:t>
            </a:fld>
            <a:endParaRPr lang="ru-RU"/>
          </a:p>
        </p:txBody>
      </p:sp>
    </p:spTree>
    <p:extLst>
      <p:ext uri="{BB962C8B-B14F-4D97-AF65-F5344CB8AC3E}">
        <p14:creationId xmlns:p14="http://schemas.microsoft.com/office/powerpoint/2010/main" val="4048398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BB322C7F-DE2F-4FE7-828F-960756E03EA8}" type="slidenum">
              <a:rPr lang="ru-RU"/>
              <a:pPr>
                <a:defRPr/>
              </a:pPr>
              <a:t>‹#›</a:t>
            </a:fld>
            <a:endParaRPr lang="ru-RU"/>
          </a:p>
        </p:txBody>
      </p:sp>
    </p:spTree>
    <p:extLst>
      <p:ext uri="{BB962C8B-B14F-4D97-AF65-F5344CB8AC3E}">
        <p14:creationId xmlns:p14="http://schemas.microsoft.com/office/powerpoint/2010/main" val="16584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8588"/>
            <a:ext cx="2055813" cy="5995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8588"/>
            <a:ext cx="6019800" cy="5995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5700CEFC-2C76-4BE3-A628-8AFDCEFCA1B2}" type="slidenum">
              <a:rPr lang="ru-RU"/>
              <a:pPr>
                <a:defRPr/>
              </a:pPr>
              <a:t>‹#›</a:t>
            </a:fld>
            <a:endParaRPr lang="ru-RU"/>
          </a:p>
        </p:txBody>
      </p:sp>
    </p:spTree>
    <p:extLst>
      <p:ext uri="{BB962C8B-B14F-4D97-AF65-F5344CB8AC3E}">
        <p14:creationId xmlns:p14="http://schemas.microsoft.com/office/powerpoint/2010/main" val="2490842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0A61BEC4-1A65-4865-9E46-E210B693ADD7}" type="slidenum">
              <a:rPr lang="ru-RU"/>
              <a:pPr>
                <a:defRPr/>
              </a:pPr>
              <a:t>‹#›</a:t>
            </a:fld>
            <a:endParaRPr lang="ru-RU"/>
          </a:p>
        </p:txBody>
      </p:sp>
    </p:spTree>
    <p:extLst>
      <p:ext uri="{BB962C8B-B14F-4D97-AF65-F5344CB8AC3E}">
        <p14:creationId xmlns:p14="http://schemas.microsoft.com/office/powerpoint/2010/main" val="543573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FF4E725D-5D20-4092-8C29-C3AAFB29F9FA}" type="slidenum">
              <a:rPr lang="ru-RU"/>
              <a:pPr>
                <a:defRPr/>
              </a:pPr>
              <a:t>‹#›</a:t>
            </a:fld>
            <a:endParaRPr lang="ru-RU"/>
          </a:p>
        </p:txBody>
      </p:sp>
    </p:spTree>
    <p:extLst>
      <p:ext uri="{BB962C8B-B14F-4D97-AF65-F5344CB8AC3E}">
        <p14:creationId xmlns:p14="http://schemas.microsoft.com/office/powerpoint/2010/main" val="3795172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sldNum" idx="10"/>
          </p:nvPr>
        </p:nvSpPr>
        <p:spPr>
          <a:ln/>
        </p:spPr>
        <p:txBody>
          <a:bodyPr/>
          <a:lstStyle>
            <a:lvl1pPr>
              <a:defRPr/>
            </a:lvl1pPr>
          </a:lstStyle>
          <a:p>
            <a:pPr>
              <a:defRPr/>
            </a:pPr>
            <a:fld id="{8C8AAB7B-6562-4D99-BB56-E5A5A15B787D}" type="slidenum">
              <a:rPr lang="ru-RU"/>
              <a:pPr>
                <a:defRPr/>
              </a:pPr>
              <a:t>‹#›</a:t>
            </a:fld>
            <a:endParaRPr lang="ru-RU"/>
          </a:p>
        </p:txBody>
      </p:sp>
    </p:spTree>
    <p:extLst>
      <p:ext uri="{BB962C8B-B14F-4D97-AF65-F5344CB8AC3E}">
        <p14:creationId xmlns:p14="http://schemas.microsoft.com/office/powerpoint/2010/main" val="2119467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sldNum" idx="10"/>
          </p:nvPr>
        </p:nvSpPr>
        <p:spPr>
          <a:ln/>
        </p:spPr>
        <p:txBody>
          <a:bodyPr/>
          <a:lstStyle>
            <a:lvl1pPr>
              <a:defRPr/>
            </a:lvl1pPr>
          </a:lstStyle>
          <a:p>
            <a:pPr>
              <a:defRPr/>
            </a:pPr>
            <a:fld id="{287A65AA-0098-406D-9FB7-E5CFDC1BCF80}" type="slidenum">
              <a:rPr lang="ru-RU"/>
              <a:pPr>
                <a:defRPr/>
              </a:pPr>
              <a:t>‹#›</a:t>
            </a:fld>
            <a:endParaRPr lang="ru-RU"/>
          </a:p>
        </p:txBody>
      </p:sp>
    </p:spTree>
    <p:extLst>
      <p:ext uri="{BB962C8B-B14F-4D97-AF65-F5344CB8AC3E}">
        <p14:creationId xmlns:p14="http://schemas.microsoft.com/office/powerpoint/2010/main" val="2914776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sldNum" idx="10"/>
          </p:nvPr>
        </p:nvSpPr>
        <p:spPr>
          <a:ln/>
        </p:spPr>
        <p:txBody>
          <a:bodyPr/>
          <a:lstStyle>
            <a:lvl1pPr>
              <a:defRPr/>
            </a:lvl1pPr>
          </a:lstStyle>
          <a:p>
            <a:pPr>
              <a:defRPr/>
            </a:pPr>
            <a:fld id="{7EDF93D4-B08C-4F57-9590-4391F807426B}" type="slidenum">
              <a:rPr lang="ru-RU"/>
              <a:pPr>
                <a:defRPr/>
              </a:pPr>
              <a:t>‹#›</a:t>
            </a:fld>
            <a:endParaRPr lang="ru-RU"/>
          </a:p>
        </p:txBody>
      </p:sp>
    </p:spTree>
    <p:extLst>
      <p:ext uri="{BB962C8B-B14F-4D97-AF65-F5344CB8AC3E}">
        <p14:creationId xmlns:p14="http://schemas.microsoft.com/office/powerpoint/2010/main" val="2328315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sldNum" idx="10"/>
          </p:nvPr>
        </p:nvSpPr>
        <p:spPr>
          <a:ln/>
        </p:spPr>
        <p:txBody>
          <a:bodyPr/>
          <a:lstStyle>
            <a:lvl1pPr>
              <a:defRPr/>
            </a:lvl1pPr>
          </a:lstStyle>
          <a:p>
            <a:pPr>
              <a:defRPr/>
            </a:pPr>
            <a:fld id="{484353EB-D186-4B98-A451-9D3DF1F49BDB}" type="slidenum">
              <a:rPr lang="ru-RU"/>
              <a:pPr>
                <a:defRPr/>
              </a:pPr>
              <a:t>‹#›</a:t>
            </a:fld>
            <a:endParaRPr lang="ru-RU"/>
          </a:p>
        </p:txBody>
      </p:sp>
    </p:spTree>
    <p:extLst>
      <p:ext uri="{BB962C8B-B14F-4D97-AF65-F5344CB8AC3E}">
        <p14:creationId xmlns:p14="http://schemas.microsoft.com/office/powerpoint/2010/main" val="314404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524A749-1A99-425F-BEC0-70C6815FD1B0}" type="datetimeFigureOut">
              <a:rPr lang="ru-RU" smtClean="0"/>
              <a:t>21.08.2015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3975245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F8F3E73-CBBE-4967-A879-0EC8E355F12E}" type="slidenum">
              <a:rPr lang="ru-RU"/>
              <a:pPr>
                <a:defRPr/>
              </a:pPr>
              <a:t>‹#›</a:t>
            </a:fld>
            <a:endParaRPr lang="ru-RU"/>
          </a:p>
        </p:txBody>
      </p:sp>
    </p:spTree>
    <p:extLst>
      <p:ext uri="{BB962C8B-B14F-4D97-AF65-F5344CB8AC3E}">
        <p14:creationId xmlns:p14="http://schemas.microsoft.com/office/powerpoint/2010/main" val="1307547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DDB2D66F-B03D-4768-956B-8008DFA881D8}" type="slidenum">
              <a:rPr lang="ru-RU"/>
              <a:pPr>
                <a:defRPr/>
              </a:pPr>
              <a:t>‹#›</a:t>
            </a:fld>
            <a:endParaRPr lang="ru-RU"/>
          </a:p>
        </p:txBody>
      </p:sp>
    </p:spTree>
    <p:extLst>
      <p:ext uri="{BB962C8B-B14F-4D97-AF65-F5344CB8AC3E}">
        <p14:creationId xmlns:p14="http://schemas.microsoft.com/office/powerpoint/2010/main" val="1300625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608C03CE-E9AC-4F6B-B4B4-0BE096CBC336}" type="slidenum">
              <a:rPr lang="ru-RU"/>
              <a:pPr>
                <a:defRPr/>
              </a:pPr>
              <a:t>‹#›</a:t>
            </a:fld>
            <a:endParaRPr lang="ru-RU"/>
          </a:p>
        </p:txBody>
      </p:sp>
    </p:spTree>
    <p:extLst>
      <p:ext uri="{BB962C8B-B14F-4D97-AF65-F5344CB8AC3E}">
        <p14:creationId xmlns:p14="http://schemas.microsoft.com/office/powerpoint/2010/main" val="2463568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BB322C7F-DE2F-4FE7-828F-960756E03EA8}" type="slidenum">
              <a:rPr lang="ru-RU"/>
              <a:pPr>
                <a:defRPr/>
              </a:pPr>
              <a:t>‹#›</a:t>
            </a:fld>
            <a:endParaRPr lang="ru-RU"/>
          </a:p>
        </p:txBody>
      </p:sp>
    </p:spTree>
    <p:extLst>
      <p:ext uri="{BB962C8B-B14F-4D97-AF65-F5344CB8AC3E}">
        <p14:creationId xmlns:p14="http://schemas.microsoft.com/office/powerpoint/2010/main" val="1691718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8588"/>
            <a:ext cx="2055813" cy="5995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8588"/>
            <a:ext cx="6019800" cy="5995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5700CEFC-2C76-4BE3-A628-8AFDCEFCA1B2}" type="slidenum">
              <a:rPr lang="ru-RU"/>
              <a:pPr>
                <a:defRPr/>
              </a:pPr>
              <a:t>‹#›</a:t>
            </a:fld>
            <a:endParaRPr lang="ru-RU"/>
          </a:p>
        </p:txBody>
      </p:sp>
    </p:spTree>
    <p:extLst>
      <p:ext uri="{BB962C8B-B14F-4D97-AF65-F5344CB8AC3E}">
        <p14:creationId xmlns:p14="http://schemas.microsoft.com/office/powerpoint/2010/main" val="2505493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0A61BEC4-1A65-4865-9E46-E210B693ADD7}" type="slidenum">
              <a:rPr lang="ru-RU"/>
              <a:pPr>
                <a:defRPr/>
              </a:pPr>
              <a:t>‹#›</a:t>
            </a:fld>
            <a:endParaRPr lang="ru-RU"/>
          </a:p>
        </p:txBody>
      </p:sp>
    </p:spTree>
    <p:extLst>
      <p:ext uri="{BB962C8B-B14F-4D97-AF65-F5344CB8AC3E}">
        <p14:creationId xmlns:p14="http://schemas.microsoft.com/office/powerpoint/2010/main" val="3986358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FF4E725D-5D20-4092-8C29-C3AAFB29F9FA}" type="slidenum">
              <a:rPr lang="ru-RU"/>
              <a:pPr>
                <a:defRPr/>
              </a:pPr>
              <a:t>‹#›</a:t>
            </a:fld>
            <a:endParaRPr lang="ru-RU"/>
          </a:p>
        </p:txBody>
      </p:sp>
    </p:spTree>
    <p:extLst>
      <p:ext uri="{BB962C8B-B14F-4D97-AF65-F5344CB8AC3E}">
        <p14:creationId xmlns:p14="http://schemas.microsoft.com/office/powerpoint/2010/main" val="2291894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sldNum" idx="10"/>
          </p:nvPr>
        </p:nvSpPr>
        <p:spPr>
          <a:ln/>
        </p:spPr>
        <p:txBody>
          <a:bodyPr/>
          <a:lstStyle>
            <a:lvl1pPr>
              <a:defRPr/>
            </a:lvl1pPr>
          </a:lstStyle>
          <a:p>
            <a:pPr>
              <a:defRPr/>
            </a:pPr>
            <a:fld id="{8C8AAB7B-6562-4D99-BB56-E5A5A15B787D}" type="slidenum">
              <a:rPr lang="ru-RU"/>
              <a:pPr>
                <a:defRPr/>
              </a:pPr>
              <a:t>‹#›</a:t>
            </a:fld>
            <a:endParaRPr lang="ru-RU"/>
          </a:p>
        </p:txBody>
      </p:sp>
    </p:spTree>
    <p:extLst>
      <p:ext uri="{BB962C8B-B14F-4D97-AF65-F5344CB8AC3E}">
        <p14:creationId xmlns:p14="http://schemas.microsoft.com/office/powerpoint/2010/main" val="2282897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sldNum" idx="10"/>
          </p:nvPr>
        </p:nvSpPr>
        <p:spPr>
          <a:ln/>
        </p:spPr>
        <p:txBody>
          <a:bodyPr/>
          <a:lstStyle>
            <a:lvl1pPr>
              <a:defRPr/>
            </a:lvl1pPr>
          </a:lstStyle>
          <a:p>
            <a:pPr>
              <a:defRPr/>
            </a:pPr>
            <a:fld id="{287A65AA-0098-406D-9FB7-E5CFDC1BCF80}" type="slidenum">
              <a:rPr lang="ru-RU"/>
              <a:pPr>
                <a:defRPr/>
              </a:pPr>
              <a:t>‹#›</a:t>
            </a:fld>
            <a:endParaRPr lang="ru-RU"/>
          </a:p>
        </p:txBody>
      </p:sp>
    </p:spTree>
    <p:extLst>
      <p:ext uri="{BB962C8B-B14F-4D97-AF65-F5344CB8AC3E}">
        <p14:creationId xmlns:p14="http://schemas.microsoft.com/office/powerpoint/2010/main" val="1901159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sldNum" idx="10"/>
          </p:nvPr>
        </p:nvSpPr>
        <p:spPr>
          <a:ln/>
        </p:spPr>
        <p:txBody>
          <a:bodyPr/>
          <a:lstStyle>
            <a:lvl1pPr>
              <a:defRPr/>
            </a:lvl1pPr>
          </a:lstStyle>
          <a:p>
            <a:pPr>
              <a:defRPr/>
            </a:pPr>
            <a:fld id="{7EDF93D4-B08C-4F57-9590-4391F807426B}" type="slidenum">
              <a:rPr lang="ru-RU"/>
              <a:pPr>
                <a:defRPr/>
              </a:pPr>
              <a:t>‹#›</a:t>
            </a:fld>
            <a:endParaRPr lang="ru-RU"/>
          </a:p>
        </p:txBody>
      </p:sp>
    </p:spTree>
    <p:extLst>
      <p:ext uri="{BB962C8B-B14F-4D97-AF65-F5344CB8AC3E}">
        <p14:creationId xmlns:p14="http://schemas.microsoft.com/office/powerpoint/2010/main" val="124083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24A749-1A99-425F-BEC0-70C6815FD1B0}" type="datetimeFigureOut">
              <a:rPr lang="ru-RU" smtClean="0"/>
              <a:t>21.08.2015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755458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sldNum" idx="10"/>
          </p:nvPr>
        </p:nvSpPr>
        <p:spPr>
          <a:ln/>
        </p:spPr>
        <p:txBody>
          <a:bodyPr/>
          <a:lstStyle>
            <a:lvl1pPr>
              <a:defRPr/>
            </a:lvl1pPr>
          </a:lstStyle>
          <a:p>
            <a:pPr>
              <a:defRPr/>
            </a:pPr>
            <a:fld id="{484353EB-D186-4B98-A451-9D3DF1F49BDB}" type="slidenum">
              <a:rPr lang="ru-RU"/>
              <a:pPr>
                <a:defRPr/>
              </a:pPr>
              <a:t>‹#›</a:t>
            </a:fld>
            <a:endParaRPr lang="ru-RU"/>
          </a:p>
        </p:txBody>
      </p:sp>
    </p:spTree>
    <p:extLst>
      <p:ext uri="{BB962C8B-B14F-4D97-AF65-F5344CB8AC3E}">
        <p14:creationId xmlns:p14="http://schemas.microsoft.com/office/powerpoint/2010/main" val="2370124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F8F3E73-CBBE-4967-A879-0EC8E355F12E}" type="slidenum">
              <a:rPr lang="ru-RU"/>
              <a:pPr>
                <a:defRPr/>
              </a:pPr>
              <a:t>‹#›</a:t>
            </a:fld>
            <a:endParaRPr lang="ru-RU"/>
          </a:p>
        </p:txBody>
      </p:sp>
    </p:spTree>
    <p:extLst>
      <p:ext uri="{BB962C8B-B14F-4D97-AF65-F5344CB8AC3E}">
        <p14:creationId xmlns:p14="http://schemas.microsoft.com/office/powerpoint/2010/main" val="1558965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DDB2D66F-B03D-4768-956B-8008DFA881D8}" type="slidenum">
              <a:rPr lang="ru-RU"/>
              <a:pPr>
                <a:defRPr/>
              </a:pPr>
              <a:t>‹#›</a:t>
            </a:fld>
            <a:endParaRPr lang="ru-RU"/>
          </a:p>
        </p:txBody>
      </p:sp>
    </p:spTree>
    <p:extLst>
      <p:ext uri="{BB962C8B-B14F-4D97-AF65-F5344CB8AC3E}">
        <p14:creationId xmlns:p14="http://schemas.microsoft.com/office/powerpoint/2010/main" val="28057749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608C03CE-E9AC-4F6B-B4B4-0BE096CBC336}" type="slidenum">
              <a:rPr lang="ru-RU"/>
              <a:pPr>
                <a:defRPr/>
              </a:pPr>
              <a:t>‹#›</a:t>
            </a:fld>
            <a:endParaRPr lang="ru-RU"/>
          </a:p>
        </p:txBody>
      </p:sp>
    </p:spTree>
    <p:extLst>
      <p:ext uri="{BB962C8B-B14F-4D97-AF65-F5344CB8AC3E}">
        <p14:creationId xmlns:p14="http://schemas.microsoft.com/office/powerpoint/2010/main" val="3015818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BB322C7F-DE2F-4FE7-828F-960756E03EA8}" type="slidenum">
              <a:rPr lang="ru-RU"/>
              <a:pPr>
                <a:defRPr/>
              </a:pPr>
              <a:t>‹#›</a:t>
            </a:fld>
            <a:endParaRPr lang="ru-RU"/>
          </a:p>
        </p:txBody>
      </p:sp>
    </p:spTree>
    <p:extLst>
      <p:ext uri="{BB962C8B-B14F-4D97-AF65-F5344CB8AC3E}">
        <p14:creationId xmlns:p14="http://schemas.microsoft.com/office/powerpoint/2010/main" val="1121723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8588"/>
            <a:ext cx="2055813" cy="5995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8588"/>
            <a:ext cx="6019800" cy="5995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5700CEFC-2C76-4BE3-A628-8AFDCEFCA1B2}" type="slidenum">
              <a:rPr lang="ru-RU"/>
              <a:pPr>
                <a:defRPr/>
              </a:pPr>
              <a:t>‹#›</a:t>
            </a:fld>
            <a:endParaRPr lang="ru-RU"/>
          </a:p>
        </p:txBody>
      </p:sp>
    </p:spTree>
    <p:extLst>
      <p:ext uri="{BB962C8B-B14F-4D97-AF65-F5344CB8AC3E}">
        <p14:creationId xmlns:p14="http://schemas.microsoft.com/office/powerpoint/2010/main" val="343654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0A61BEC4-1A65-4865-9E46-E210B693ADD7}" type="slidenum">
              <a:rPr lang="ru-RU"/>
              <a:pPr>
                <a:defRPr/>
              </a:pPr>
              <a:t>‹#›</a:t>
            </a:fld>
            <a:endParaRPr lang="ru-RU"/>
          </a:p>
        </p:txBody>
      </p:sp>
    </p:spTree>
    <p:extLst>
      <p:ext uri="{BB962C8B-B14F-4D97-AF65-F5344CB8AC3E}">
        <p14:creationId xmlns:p14="http://schemas.microsoft.com/office/powerpoint/2010/main" val="3334093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FF4E725D-5D20-4092-8C29-C3AAFB29F9FA}" type="slidenum">
              <a:rPr lang="ru-RU"/>
              <a:pPr>
                <a:defRPr/>
              </a:pPr>
              <a:t>‹#›</a:t>
            </a:fld>
            <a:endParaRPr lang="ru-RU"/>
          </a:p>
        </p:txBody>
      </p:sp>
    </p:spTree>
    <p:extLst>
      <p:ext uri="{BB962C8B-B14F-4D97-AF65-F5344CB8AC3E}">
        <p14:creationId xmlns:p14="http://schemas.microsoft.com/office/powerpoint/2010/main" val="284389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sldNum" idx="10"/>
          </p:nvPr>
        </p:nvSpPr>
        <p:spPr>
          <a:ln/>
        </p:spPr>
        <p:txBody>
          <a:bodyPr/>
          <a:lstStyle>
            <a:lvl1pPr>
              <a:defRPr/>
            </a:lvl1pPr>
          </a:lstStyle>
          <a:p>
            <a:pPr>
              <a:defRPr/>
            </a:pPr>
            <a:fld id="{8C8AAB7B-6562-4D99-BB56-E5A5A15B787D}" type="slidenum">
              <a:rPr lang="ru-RU"/>
              <a:pPr>
                <a:defRPr/>
              </a:pPr>
              <a:t>‹#›</a:t>
            </a:fld>
            <a:endParaRPr lang="ru-RU"/>
          </a:p>
        </p:txBody>
      </p:sp>
    </p:spTree>
    <p:extLst>
      <p:ext uri="{BB962C8B-B14F-4D97-AF65-F5344CB8AC3E}">
        <p14:creationId xmlns:p14="http://schemas.microsoft.com/office/powerpoint/2010/main" val="3643284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sldNum" idx="10"/>
          </p:nvPr>
        </p:nvSpPr>
        <p:spPr>
          <a:ln/>
        </p:spPr>
        <p:txBody>
          <a:bodyPr/>
          <a:lstStyle>
            <a:lvl1pPr>
              <a:defRPr/>
            </a:lvl1pPr>
          </a:lstStyle>
          <a:p>
            <a:pPr>
              <a:defRPr/>
            </a:pPr>
            <a:fld id="{287A65AA-0098-406D-9FB7-E5CFDC1BCF80}" type="slidenum">
              <a:rPr lang="ru-RU"/>
              <a:pPr>
                <a:defRPr/>
              </a:pPr>
              <a:t>‹#›</a:t>
            </a:fld>
            <a:endParaRPr lang="ru-RU"/>
          </a:p>
        </p:txBody>
      </p:sp>
    </p:spTree>
    <p:extLst>
      <p:ext uri="{BB962C8B-B14F-4D97-AF65-F5344CB8AC3E}">
        <p14:creationId xmlns:p14="http://schemas.microsoft.com/office/powerpoint/2010/main" val="317854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24A749-1A99-425F-BEC0-70C6815FD1B0}" type="datetimeFigureOut">
              <a:rPr lang="ru-RU" smtClean="0"/>
              <a:t>21.08.2015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37394568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sldNum" idx="10"/>
          </p:nvPr>
        </p:nvSpPr>
        <p:spPr>
          <a:ln/>
        </p:spPr>
        <p:txBody>
          <a:bodyPr/>
          <a:lstStyle>
            <a:lvl1pPr>
              <a:defRPr/>
            </a:lvl1pPr>
          </a:lstStyle>
          <a:p>
            <a:pPr>
              <a:defRPr/>
            </a:pPr>
            <a:fld id="{7EDF93D4-B08C-4F57-9590-4391F807426B}" type="slidenum">
              <a:rPr lang="ru-RU"/>
              <a:pPr>
                <a:defRPr/>
              </a:pPr>
              <a:t>‹#›</a:t>
            </a:fld>
            <a:endParaRPr lang="ru-RU"/>
          </a:p>
        </p:txBody>
      </p:sp>
    </p:spTree>
    <p:extLst>
      <p:ext uri="{BB962C8B-B14F-4D97-AF65-F5344CB8AC3E}">
        <p14:creationId xmlns:p14="http://schemas.microsoft.com/office/powerpoint/2010/main" val="19472758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sldNum" idx="10"/>
          </p:nvPr>
        </p:nvSpPr>
        <p:spPr>
          <a:ln/>
        </p:spPr>
        <p:txBody>
          <a:bodyPr/>
          <a:lstStyle>
            <a:lvl1pPr>
              <a:defRPr/>
            </a:lvl1pPr>
          </a:lstStyle>
          <a:p>
            <a:pPr>
              <a:defRPr/>
            </a:pPr>
            <a:fld id="{484353EB-D186-4B98-A451-9D3DF1F49BDB}" type="slidenum">
              <a:rPr lang="ru-RU"/>
              <a:pPr>
                <a:defRPr/>
              </a:pPr>
              <a:t>‹#›</a:t>
            </a:fld>
            <a:endParaRPr lang="ru-RU"/>
          </a:p>
        </p:txBody>
      </p:sp>
    </p:spTree>
    <p:extLst>
      <p:ext uri="{BB962C8B-B14F-4D97-AF65-F5344CB8AC3E}">
        <p14:creationId xmlns:p14="http://schemas.microsoft.com/office/powerpoint/2010/main" val="1746971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F8F3E73-CBBE-4967-A879-0EC8E355F12E}" type="slidenum">
              <a:rPr lang="ru-RU"/>
              <a:pPr>
                <a:defRPr/>
              </a:pPr>
              <a:t>‹#›</a:t>
            </a:fld>
            <a:endParaRPr lang="ru-RU"/>
          </a:p>
        </p:txBody>
      </p:sp>
    </p:spTree>
    <p:extLst>
      <p:ext uri="{BB962C8B-B14F-4D97-AF65-F5344CB8AC3E}">
        <p14:creationId xmlns:p14="http://schemas.microsoft.com/office/powerpoint/2010/main" val="2362431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DDB2D66F-B03D-4768-956B-8008DFA881D8}" type="slidenum">
              <a:rPr lang="ru-RU"/>
              <a:pPr>
                <a:defRPr/>
              </a:pPr>
              <a:t>‹#›</a:t>
            </a:fld>
            <a:endParaRPr lang="ru-RU"/>
          </a:p>
        </p:txBody>
      </p:sp>
    </p:spTree>
    <p:extLst>
      <p:ext uri="{BB962C8B-B14F-4D97-AF65-F5344CB8AC3E}">
        <p14:creationId xmlns:p14="http://schemas.microsoft.com/office/powerpoint/2010/main" val="4240487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608C03CE-E9AC-4F6B-B4B4-0BE096CBC336}" type="slidenum">
              <a:rPr lang="ru-RU"/>
              <a:pPr>
                <a:defRPr/>
              </a:pPr>
              <a:t>‹#›</a:t>
            </a:fld>
            <a:endParaRPr lang="ru-RU"/>
          </a:p>
        </p:txBody>
      </p:sp>
    </p:spTree>
    <p:extLst>
      <p:ext uri="{BB962C8B-B14F-4D97-AF65-F5344CB8AC3E}">
        <p14:creationId xmlns:p14="http://schemas.microsoft.com/office/powerpoint/2010/main" val="24878235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BB322C7F-DE2F-4FE7-828F-960756E03EA8}" type="slidenum">
              <a:rPr lang="ru-RU"/>
              <a:pPr>
                <a:defRPr/>
              </a:pPr>
              <a:t>‹#›</a:t>
            </a:fld>
            <a:endParaRPr lang="ru-RU"/>
          </a:p>
        </p:txBody>
      </p:sp>
    </p:spTree>
    <p:extLst>
      <p:ext uri="{BB962C8B-B14F-4D97-AF65-F5344CB8AC3E}">
        <p14:creationId xmlns:p14="http://schemas.microsoft.com/office/powerpoint/2010/main" val="32430421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8588"/>
            <a:ext cx="2055813" cy="5995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8588"/>
            <a:ext cx="6019800" cy="5995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5700CEFC-2C76-4BE3-A628-8AFDCEFCA1B2}" type="slidenum">
              <a:rPr lang="ru-RU"/>
              <a:pPr>
                <a:defRPr/>
              </a:pPr>
              <a:t>‹#›</a:t>
            </a:fld>
            <a:endParaRPr lang="ru-RU"/>
          </a:p>
        </p:txBody>
      </p:sp>
    </p:spTree>
    <p:extLst>
      <p:ext uri="{BB962C8B-B14F-4D97-AF65-F5344CB8AC3E}">
        <p14:creationId xmlns:p14="http://schemas.microsoft.com/office/powerpoint/2010/main" val="190251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24A749-1A99-425F-BEC0-70C6815FD1B0}" type="datetimeFigureOut">
              <a:rPr lang="ru-RU" smtClean="0"/>
              <a:t>21.08.2015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156762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24A749-1A99-425F-BEC0-70C6815FD1B0}" type="datetimeFigureOut">
              <a:rPr lang="ru-RU" smtClean="0"/>
              <a:t>21.08.2015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355250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24A749-1A99-425F-BEC0-70C6815FD1B0}" type="datetimeFigureOut">
              <a:rPr lang="ru-RU" smtClean="0"/>
              <a:t>21.08.2015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D191B1-0B6E-4F34-A3E9-0C397232A0A3}" type="slidenum">
              <a:rPr lang="ru-RU" smtClean="0"/>
              <a:t>‹#›</a:t>
            </a:fld>
            <a:endParaRPr lang="ru-RU"/>
          </a:p>
        </p:txBody>
      </p:sp>
    </p:spTree>
    <p:extLst>
      <p:ext uri="{BB962C8B-B14F-4D97-AF65-F5344CB8AC3E}">
        <p14:creationId xmlns:p14="http://schemas.microsoft.com/office/powerpoint/2010/main" val="178268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4A749-1A99-425F-BEC0-70C6815FD1B0}" type="datetimeFigureOut">
              <a:rPr lang="ru-RU" smtClean="0"/>
              <a:t>21.08.2015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191B1-0B6E-4F34-A3E9-0C397232A0A3}" type="slidenum">
              <a:rPr lang="ru-RU" smtClean="0"/>
              <a:t>‹#›</a:t>
            </a:fld>
            <a:endParaRPr lang="ru-RU"/>
          </a:p>
        </p:txBody>
      </p:sp>
    </p:spTree>
    <p:extLst>
      <p:ext uri="{BB962C8B-B14F-4D97-AF65-F5344CB8AC3E}">
        <p14:creationId xmlns:p14="http://schemas.microsoft.com/office/powerpoint/2010/main" val="63498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F6F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defTabSz="449263" fontAlgn="base">
              <a:spcBef>
                <a:spcPct val="0"/>
              </a:spcBef>
              <a:spcAft>
                <a:spcPct val="0"/>
              </a:spcAft>
              <a:buSzPct val="100000"/>
              <a:defRPr/>
            </a:pPr>
            <a:fld id="{F7C53D44-B583-4EBB-BA20-EF97E53B6C0A}" type="slidenum">
              <a:rPr lang="ru-RU"/>
              <a:pPr defTabSz="449263" fontAlgn="base">
                <a:spcBef>
                  <a:spcPct val="0"/>
                </a:spcBef>
                <a:spcAft>
                  <a:spcPct val="0"/>
                </a:spcAft>
                <a:buSzPct val="100000"/>
                <a:defRPr/>
              </a:pPr>
              <a:t>‹#›</a:t>
            </a:fld>
            <a:endParaRPr lang="ru-RU"/>
          </a:p>
        </p:txBody>
      </p:sp>
    </p:spTree>
    <p:extLst>
      <p:ext uri="{BB962C8B-B14F-4D97-AF65-F5344CB8AC3E}">
        <p14:creationId xmlns:p14="http://schemas.microsoft.com/office/powerpoint/2010/main" val="123760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EF6F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defTabSz="449263" fontAlgn="base">
              <a:spcBef>
                <a:spcPct val="0"/>
              </a:spcBef>
              <a:spcAft>
                <a:spcPct val="0"/>
              </a:spcAft>
              <a:buSzPct val="100000"/>
              <a:defRPr/>
            </a:pPr>
            <a:fld id="{F7C53D44-B583-4EBB-BA20-EF97E53B6C0A}" type="slidenum">
              <a:rPr lang="ru-RU"/>
              <a:pPr defTabSz="449263" fontAlgn="base">
                <a:spcBef>
                  <a:spcPct val="0"/>
                </a:spcBef>
                <a:spcAft>
                  <a:spcPct val="0"/>
                </a:spcAft>
                <a:buSzPct val="100000"/>
                <a:defRPr/>
              </a:pPr>
              <a:t>‹#›</a:t>
            </a:fld>
            <a:endParaRPr lang="ru-RU"/>
          </a:p>
        </p:txBody>
      </p:sp>
    </p:spTree>
    <p:extLst>
      <p:ext uri="{BB962C8B-B14F-4D97-AF65-F5344CB8AC3E}">
        <p14:creationId xmlns:p14="http://schemas.microsoft.com/office/powerpoint/2010/main" val="28833687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EF6F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defTabSz="449263" fontAlgn="base">
              <a:spcBef>
                <a:spcPct val="0"/>
              </a:spcBef>
              <a:spcAft>
                <a:spcPct val="0"/>
              </a:spcAft>
              <a:buSzPct val="100000"/>
              <a:defRPr/>
            </a:pPr>
            <a:fld id="{F7C53D44-B583-4EBB-BA20-EF97E53B6C0A}" type="slidenum">
              <a:rPr lang="ru-RU"/>
              <a:pPr defTabSz="449263" fontAlgn="base">
                <a:spcBef>
                  <a:spcPct val="0"/>
                </a:spcBef>
                <a:spcAft>
                  <a:spcPct val="0"/>
                </a:spcAft>
                <a:buSzPct val="100000"/>
                <a:defRPr/>
              </a:pPr>
              <a:t>‹#›</a:t>
            </a:fld>
            <a:endParaRPr lang="ru-RU"/>
          </a:p>
        </p:txBody>
      </p:sp>
    </p:spTree>
    <p:extLst>
      <p:ext uri="{BB962C8B-B14F-4D97-AF65-F5344CB8AC3E}">
        <p14:creationId xmlns:p14="http://schemas.microsoft.com/office/powerpoint/2010/main" val="41595338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EF6F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defTabSz="449263" fontAlgn="base">
              <a:spcBef>
                <a:spcPct val="0"/>
              </a:spcBef>
              <a:spcAft>
                <a:spcPct val="0"/>
              </a:spcAft>
              <a:buSzPct val="100000"/>
              <a:defRPr/>
            </a:pPr>
            <a:fld id="{F7C53D44-B583-4EBB-BA20-EF97E53B6C0A}" type="slidenum">
              <a:rPr lang="ru-RU"/>
              <a:pPr defTabSz="449263" fontAlgn="base">
                <a:spcBef>
                  <a:spcPct val="0"/>
                </a:spcBef>
                <a:spcAft>
                  <a:spcPct val="0"/>
                </a:spcAft>
                <a:buSzPct val="100000"/>
                <a:defRPr/>
              </a:pPr>
              <a:t>‹#›</a:t>
            </a:fld>
            <a:endParaRPr lang="ru-RU"/>
          </a:p>
        </p:txBody>
      </p:sp>
    </p:spTree>
    <p:extLst>
      <p:ext uri="{BB962C8B-B14F-4D97-AF65-F5344CB8AC3E}">
        <p14:creationId xmlns:p14="http://schemas.microsoft.com/office/powerpoint/2010/main" val="2338654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EF6F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defTabSz="449263" fontAlgn="base">
              <a:spcBef>
                <a:spcPct val="0"/>
              </a:spcBef>
              <a:spcAft>
                <a:spcPct val="0"/>
              </a:spcAft>
              <a:buSzPct val="100000"/>
              <a:defRPr/>
            </a:pPr>
            <a:fld id="{F7C53D44-B583-4EBB-BA20-EF97E53B6C0A}" type="slidenum">
              <a:rPr lang="ru-RU"/>
              <a:pPr defTabSz="449263" fontAlgn="base">
                <a:spcBef>
                  <a:spcPct val="0"/>
                </a:spcBef>
                <a:spcAft>
                  <a:spcPct val="0"/>
                </a:spcAft>
                <a:buSzPct val="100000"/>
                <a:defRPr/>
              </a:pPr>
              <a:t>‹#›</a:t>
            </a:fld>
            <a:endParaRPr lang="ru-RU"/>
          </a:p>
        </p:txBody>
      </p:sp>
    </p:spTree>
    <p:extLst>
      <p:ext uri="{BB962C8B-B14F-4D97-AF65-F5344CB8AC3E}">
        <p14:creationId xmlns:p14="http://schemas.microsoft.com/office/powerpoint/2010/main" val="26130294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u.wikipedia.org/wiki/%D0%9F%D0%B5%D1%80%D0%B5%D0%BD%D0%BE%D1%81%D1%87%D0%B8%D0%BA" TargetMode="External"/><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hyperlink" Target="http://ru.wikipedia.org/wiki/%D0%9F%D0%B0%D0%BF%D1%83%D0%BB%D0%B0" TargetMode="External"/><Relationship Id="rId2" Type="http://schemas.openxmlformats.org/officeDocument/2006/relationships/notesSlide" Target="../notesSlides/notesSlide11.xml"/><Relationship Id="rId1" Type="http://schemas.openxmlformats.org/officeDocument/2006/relationships/slideLayout" Target="../slideLayouts/slideLayout51.xml"/><Relationship Id="rId5" Type="http://schemas.openxmlformats.org/officeDocument/2006/relationships/hyperlink" Target="http://ru.wikipedia.org/wiki/%D0%9B%D0%B8%D0%BC%D1%84%D0%B0%D0%BD%D0%B3%D0%B8%D1%82" TargetMode="External"/><Relationship Id="rId4" Type="http://schemas.openxmlformats.org/officeDocument/2006/relationships/hyperlink" Target="http://ru.wikipedia.org/wiki/%D0%9F%D1%83%D1%81%D1%82%D1%83%D0%BB%D0%B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ru.wikipedia.org/wiki/%D0%98%D0%BD%D0%BA%D1%83%D0%B1%D0%B0%D1%86%D0%B8%D0%BE%D0%BD%D0%BD%D1%8B%D0%B9_%D0%BF%D0%B5%D1%80%D0%B8%D0%BE%D0%B4" TargetMode="External"/><Relationship Id="rId2" Type="http://schemas.openxmlformats.org/officeDocument/2006/relationships/notesSlide" Target="../notesSlides/notesSlide12.xml"/><Relationship Id="rId1" Type="http://schemas.openxmlformats.org/officeDocument/2006/relationships/slideLayout" Target="../slideLayouts/slideLayout51.xml"/><Relationship Id="rId5" Type="http://schemas.openxmlformats.org/officeDocument/2006/relationships/hyperlink" Target="http://ru.wikipedia.org/wiki/%D0%9B%D1%91%D0%B3%D0%BE%D1%87%D0%BD%D0%B0%D1%8F_%D1%87%D1%83%D0%BC%D0%B0" TargetMode="External"/><Relationship Id="rId4" Type="http://schemas.openxmlformats.org/officeDocument/2006/relationships/hyperlink" Target="http://ru.wikipedia.org/wiki/%D0%91%D1%83%D0%B1%D0%BE%D0%BD%D0%BD%D0%B0%D1%8F_%D1%87%D1%83%D0%BC%D0%B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ru.wikipedia.org/wiki/%D0%93%D0%B8%D0%BF%D0%B5%D1%80%D0%B5%D0%BC%D0%B8%D1%8F" TargetMode="External"/><Relationship Id="rId2" Type="http://schemas.openxmlformats.org/officeDocument/2006/relationships/notesSlide" Target="../notesSlides/notesSlide13.xml"/><Relationship Id="rId1" Type="http://schemas.openxmlformats.org/officeDocument/2006/relationships/slideLayout" Target="../slideLayouts/slideLayout51.xml"/><Relationship Id="rId5" Type="http://schemas.openxmlformats.org/officeDocument/2006/relationships/hyperlink" Target="http://ru.wikipedia.org/wiki/%D0%9B%D0%B8%D0%BC%D1%84%D0%B0%D1%82%D0%B8%D1%87%D0%B5%D1%81%D0%BA%D0%B8%D0%B5_%D1%83%D0%B7%D0%BB%D1%8B" TargetMode="External"/><Relationship Id="rId4" Type="http://schemas.openxmlformats.org/officeDocument/2006/relationships/hyperlink" Target="http://ru.wikipedia.org/w/index.php?title=%D0%91%D1%83%D0%B1%D0%BE%D0%BD&amp;action=edit&amp;redlink=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ru.wikipedia.org/wiki/%D0%A6%D0%B8%D0%B0%D0%BD%D0%BE%D0%B7" TargetMode="External"/><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hyperlink" Target="http://ru.wikipedia.org/wiki/%D0%A1%D1%82%D1%80%D0%B5%D0%BF%D1%82%D0%BE%D0%BC%D0%B8%D1%86%D0%B8%D0%BD" TargetMode="External"/><Relationship Id="rId2" Type="http://schemas.openxmlformats.org/officeDocument/2006/relationships/notesSlide" Target="../notesSlides/notesSlide15.xml"/><Relationship Id="rId1" Type="http://schemas.openxmlformats.org/officeDocument/2006/relationships/slideLayout" Target="../slideLayouts/slideLayout62.xml"/><Relationship Id="rId4" Type="http://schemas.openxmlformats.org/officeDocument/2006/relationships/hyperlink" Target="http://ru.wikipedia.org/wiki/%D0%A2%D0%B5%D1%82%D1%80%D0%B0%D1%86%D0%B8%D0%BA%D0%BB%D0%B8%D0%B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hyperlink" Target="http://ru.wikipedia.org/wiki/%D0%9F%D0%BB%D0%B0%D0%B7%D0%BC%D0%B0%D1%84%D0%B5%D1%80%D0%B5%D0%B7" TargetMode="External"/><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8" Type="http://schemas.openxmlformats.org/officeDocument/2006/relationships/hyperlink" Target="http://ru.wikipedia.org/wiki/%D0%96%D0%B8%D0%B4%D0%BA%D0%BE%D1%81%D1%82%D1%8C" TargetMode="External"/><Relationship Id="rId3" Type="http://schemas.openxmlformats.org/officeDocument/2006/relationships/image" Target="../media/image5.jpeg"/><Relationship Id="rId7" Type="http://schemas.openxmlformats.org/officeDocument/2006/relationships/hyperlink" Target="http://ru.wikipedia.org/wiki/%D0%9A%D0%B8%D1%88%D0%B5%D1%87%D0%BD%D0%B8%D0%BA" TargetMode="External"/><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hyperlink" Target="http://ru.wikipedia.org/wiki/Vibrio_cholerae" TargetMode="External"/><Relationship Id="rId11" Type="http://schemas.openxmlformats.org/officeDocument/2006/relationships/hyperlink" Target="http://ru.wikipedia.org/wiki/%D0%A1%D0%BC%D0%B5%D1%80%D1%82%D1%8C" TargetMode="External"/><Relationship Id="rId5" Type="http://schemas.openxmlformats.org/officeDocument/2006/relationships/hyperlink" Target="http://ru.wikipedia.org/wiki/%D0%90%D0%BD%D1%82%D1%80%D0%BE%D0%BF%D0%BE%D0%BD%D0%BE%D0%B7%D1%8B" TargetMode="External"/><Relationship Id="rId10" Type="http://schemas.openxmlformats.org/officeDocument/2006/relationships/hyperlink" Target="http://ru.wikipedia.org/w/index.php?title=%D0%93%D0%B8%D0%BF%D0%BE%D0%B2%D0%BE%D0%BB%D0%B5%D0%BC%D0%B8%D1%87%D0%B5%D1%81%D0%BA%D0%B8%D0%B9_%D1%88%D0%BE%D0%BA&amp;action=edit&amp;redlink=1" TargetMode="External"/><Relationship Id="rId4" Type="http://schemas.openxmlformats.org/officeDocument/2006/relationships/hyperlink" Target="http://ru.wikipedia.org/wiki/%D0%9B%D0%B0%D1%82%D0%B8%D0%BD%D1%81%D0%BA%D0%B8%D0%B9_%D1%8F%D0%B7%D1%8B%D0%BA" TargetMode="External"/><Relationship Id="rId9" Type="http://schemas.openxmlformats.org/officeDocument/2006/relationships/hyperlink" Target="http://ru.wikipedia.org/wiki/%D0%AD%D0%BB%D0%B5%D0%BA%D1%82%D1%80%D0%BE%D0%BB%D0%B8%D1%8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ru.wikipedia.org/wiki/%D0%92%D0%BE%D0%B4%D0%B0" TargetMode="External"/><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hyperlink" Target="http://ru.wikipedia.org/wiki/%D0%9C%D0%B0%D1%81%D1%81%D0%B0" TargetMode="External"/><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hyperlink" Target="http://ru.wikipedia.org/wiki/%D0%9E%D0%B1%D0%B5%D0%B7%D0%B2%D0%BE%D0%B6%D0%B8%D0%B2%D0%B0%D0%BD%D0%B8%D0%B5" TargetMode="External"/><Relationship Id="rId2" Type="http://schemas.openxmlformats.org/officeDocument/2006/relationships/notesSlide" Target="../notesSlides/notesSlide23.xml"/><Relationship Id="rId1" Type="http://schemas.openxmlformats.org/officeDocument/2006/relationships/slideLayout" Target="../slideLayouts/slideLayout62.xml"/><Relationship Id="rId4" Type="http://schemas.openxmlformats.org/officeDocument/2006/relationships/hyperlink" Target="http://ru.wikipedia.org/wiki/%D0%94%D0%B5%D0%B3%D0%B8%D0%B4%D1%80%D0%B0%D1%82%D0%B0%D1%86%D0%B8%D1%8F_(%D1%81%D0%B8%D0%BD%D0%B4%D1%80%D0%BE%D0%BC)"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ru.wikipedia.org/wiki/%D0%A1%D1%83%D0%B4%D0%BE%D1%80%D0%BE%D0%B3%D0%B8" TargetMode="External"/><Relationship Id="rId2" Type="http://schemas.openxmlformats.org/officeDocument/2006/relationships/notesSlide" Target="../notesSlides/notesSlide24.xml"/><Relationship Id="rId1" Type="http://schemas.openxmlformats.org/officeDocument/2006/relationships/slideLayout" Target="../slideLayouts/slideLayout62.xml"/><Relationship Id="rId6" Type="http://schemas.openxmlformats.org/officeDocument/2006/relationships/hyperlink" Target="http://ru.wikipedia.org/wiki/%D0%A2%D1%83%D1%80%D0%B3%D0%BE%D1%80" TargetMode="External"/><Relationship Id="rId5" Type="http://schemas.openxmlformats.org/officeDocument/2006/relationships/hyperlink" Target="http://ru.wikipedia.org/wiki/%D0%90%D0%BA%D1%80%D0%BE%D1%86%D0%B8%D0%B0%D0%BD%D0%BE%D0%B7" TargetMode="External"/><Relationship Id="rId4" Type="http://schemas.openxmlformats.org/officeDocument/2006/relationships/hyperlink" Target="http://ru.wikipedia.org/wiki/%D0%A6%D0%B8%D0%B0%D0%BD%D0%BE%D0%B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ru.wikipedia.org/wiki/%D0%93%D0%B5%D0%BC%D0%BE%D0%B4%D0%B8%D0%BD%D0%B0%D0%BC%D0%B8%D0%BA%D0%B0" TargetMode="External"/><Relationship Id="rId2" Type="http://schemas.openxmlformats.org/officeDocument/2006/relationships/notesSlide" Target="../notesSlides/notesSlide25.xml"/><Relationship Id="rId1" Type="http://schemas.openxmlformats.org/officeDocument/2006/relationships/slideLayout" Target="../slideLayouts/slideLayout62.xml"/><Relationship Id="rId6" Type="http://schemas.openxmlformats.org/officeDocument/2006/relationships/hyperlink" Target="http://ru.wikipedia.org/wiki/%D0%90%D1%84%D0%BE%D0%BD%D0%B8%D1%8F" TargetMode="External"/><Relationship Id="rId5" Type="http://schemas.openxmlformats.org/officeDocument/2006/relationships/hyperlink" Target="http://ru.wikipedia.org/wiki/%D0%90%D0%BD%D1%83%D1%80%D0%B8%D1%8F" TargetMode="External"/><Relationship Id="rId4" Type="http://schemas.openxmlformats.org/officeDocument/2006/relationships/hyperlink" Target="http://ru.wikipedia.org/wiki/%D0%9E%D0%BB%D0%B8%D0%B3%D1%83%D1%80%D0%B8%D1%8F"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garant.ru/products/ipo/prime/doc/12070459/#88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ru.wikipedia.org/wiki/%D0%AD%D1%80%D0%B8%D1%82%D1%80%D0%BE%D0%BC%D0%B8%D1%86%D0%B8%D0%BD" TargetMode="External"/><Relationship Id="rId3" Type="http://schemas.openxmlformats.org/officeDocument/2006/relationships/hyperlink" Target="http://ru.wikipedia.org/wiki/%D0%90%D0%BD%D0%B3%D0%BB%D0%B8%D0%B9%D1%81%D0%BA%D0%B8%D0%B9_%D1%8F%D0%B7%D1%8B%D0%BA" TargetMode="External"/><Relationship Id="rId7" Type="http://schemas.openxmlformats.org/officeDocument/2006/relationships/hyperlink" Target="http://ru.wikipedia.org/wiki/%D0%A6%D0%B8%D0%BF%D1%80%D0%BE%D1%84%D0%BB%D0%BE%D0%BA%D1%81%D0%B0%D1%86%D0%B8%D0%BD" TargetMode="External"/><Relationship Id="rId2" Type="http://schemas.openxmlformats.org/officeDocument/2006/relationships/notesSlide" Target="../notesSlides/notesSlide26.xml"/><Relationship Id="rId1" Type="http://schemas.openxmlformats.org/officeDocument/2006/relationships/slideLayout" Target="../slideLayouts/slideLayout62.xml"/><Relationship Id="rId6" Type="http://schemas.openxmlformats.org/officeDocument/2006/relationships/hyperlink" Target="http://ru.wikipedia.org/wiki/%D0%94%D0%BE%D0%BA%D1%81%D0%B8%D1%86%D0%B8%D0%BA%D0%BB%D0%B8%D0%BD" TargetMode="External"/><Relationship Id="rId5" Type="http://schemas.openxmlformats.org/officeDocument/2006/relationships/hyperlink" Target="http://ru.wikipedia.org/wiki/%D0%A2%D0%B5%D1%82%D1%80%D0%B0%D1%86%D0%B8%D0%BA%D0%BB%D0%B8%D0%BD" TargetMode="External"/><Relationship Id="rId4" Type="http://schemas.openxmlformats.org/officeDocument/2006/relationships/hyperlink" Target="http://ru.wikipedia.org/wiki/%D0%9A%D0%B0%D0%BB%D0%B8%D0%B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ru.wikipedia.org/wiki/%D0%9B%D0%B0%D1%82%D0%B8%D0%BD%D1%81%D0%BA%D0%B8%D0%B9_%D1%8F%D0%B7%D1%8B%D0%BA" TargetMode="External"/><Relationship Id="rId7" Type="http://schemas.openxmlformats.org/officeDocument/2006/relationships/hyperlink" Target="http://ru.wikipedia.org/wiki/%D0%AF%D0%B7%D0%B2%D0%B0" TargetMode="External"/><Relationship Id="rId2" Type="http://schemas.openxmlformats.org/officeDocument/2006/relationships/notesSlide" Target="../notesSlides/notesSlide28.xml"/><Relationship Id="rId1" Type="http://schemas.openxmlformats.org/officeDocument/2006/relationships/slideLayout" Target="../slideLayouts/slideLayout62.xml"/><Relationship Id="rId6" Type="http://schemas.openxmlformats.org/officeDocument/2006/relationships/hyperlink" Target="http://ru.wikipedia.org/wiki/%D0%A7%D0%B5%D0%BB%D0%BE%D0%B2%D0%B5%D0%BA" TargetMode="External"/><Relationship Id="rId5" Type="http://schemas.openxmlformats.org/officeDocument/2006/relationships/hyperlink" Target="http://ru.wikipedia.org/wiki/%D0%92%D0%B8%D1%80%D1%83%D1%81" TargetMode="External"/><Relationship Id="rId4" Type="http://schemas.openxmlformats.org/officeDocument/2006/relationships/hyperlink" Target="http://ru.wikipedia.org/wiki/%D0%9A%D0%BE%D0%BD%D1%82%D0%B0%D0%B3%D0%B8%D0%BE%D0%B7%D0%BD%D0%BE%D1%81%D1%82%D1%8C"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ru.wikipedia.org/wiki/%D0%A1%D0%B8%D0%B1%D0%B8%D1%80%D1%81%D0%BA%D0%B0%D1%8F_%D1%8F%D0%B7%D0%B2%D0%B0" TargetMode="External"/><Relationship Id="rId3" Type="http://schemas.openxmlformats.org/officeDocument/2006/relationships/hyperlink" Target="http://ru.wikipedia.org/wiki/1978" TargetMode="External"/><Relationship Id="rId7" Type="http://schemas.openxmlformats.org/officeDocument/2006/relationships/hyperlink" Target="http://ru.wikipedia.org/wiki/%D0%94%D0%B6%D0%BE%D1%80%D0%B4%D0%B6_%D0%91%D1%83%D1%88-%D0%BC%D0%BB%D0%B0%D0%B4%D1%88%D0%B8%D0%B9" TargetMode="External"/><Relationship Id="rId2" Type="http://schemas.openxmlformats.org/officeDocument/2006/relationships/notesSlide" Target="../notesSlides/notesSlide29.xml"/><Relationship Id="rId1" Type="http://schemas.openxmlformats.org/officeDocument/2006/relationships/slideLayout" Target="../slideLayouts/slideLayout62.xml"/><Relationship Id="rId6" Type="http://schemas.openxmlformats.org/officeDocument/2006/relationships/hyperlink" Target="http://ru.wikipedia.org/wiki/%D0%A1%D0%A8%D0%90" TargetMode="External"/><Relationship Id="rId5" Type="http://schemas.openxmlformats.org/officeDocument/2006/relationships/hyperlink" Target="http://ru.wikipedia.org/wiki/2001" TargetMode="External"/><Relationship Id="rId4" Type="http://schemas.openxmlformats.org/officeDocument/2006/relationships/hyperlink" Target="http://ru.wikipedia.org/wiki/1980" TargetMode="External"/><Relationship Id="rId9" Type="http://schemas.openxmlformats.org/officeDocument/2006/relationships/hyperlink" Target="http://ru.wikipedia.org/wiki/%D0%91%D0%B8%D0%BE%D0%BB%D0%BE%D0%B3%D0%B8%D1%87%D0%B5%D1%81%D0%BA%D0%BE%D0%B5_%D0%BE%D1%80%D1%83%D0%B6%D0%B8%D0%B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8" Type="http://schemas.openxmlformats.org/officeDocument/2006/relationships/hyperlink" Target="http://ru.wikipedia.org/wiki/%D0%9A%D0%B5%D1%80%D0%B0%D1%82%D0%B8%D1%82" TargetMode="External"/><Relationship Id="rId3" Type="http://schemas.openxmlformats.org/officeDocument/2006/relationships/image" Target="../media/image10.jpeg"/><Relationship Id="rId7" Type="http://schemas.openxmlformats.org/officeDocument/2006/relationships/hyperlink" Target="http://ru.wikipedia.org/wiki/%D0%9F%D0%B0%D0%BD%D0%BE%D1%84%D1%82%D0%B0%D0%BB%D1%8C%D0%BC%D0%B8%D1%82" TargetMode="External"/><Relationship Id="rId2" Type="http://schemas.openxmlformats.org/officeDocument/2006/relationships/notesSlide" Target="../notesSlides/notesSlide31.xml"/><Relationship Id="rId1" Type="http://schemas.openxmlformats.org/officeDocument/2006/relationships/slideLayout" Target="../slideLayouts/slideLayout62.xml"/><Relationship Id="rId6" Type="http://schemas.openxmlformats.org/officeDocument/2006/relationships/hyperlink" Target="http://ru.wikipedia.org/wiki/%D0%9F%D0%BD%D0%B5%D0%B2%D0%BC%D0%BE%D0%BD%D0%B8%D1%8F" TargetMode="External"/><Relationship Id="rId5" Type="http://schemas.openxmlformats.org/officeDocument/2006/relationships/hyperlink" Target="http://ru.wikipedia.org/wiki/%D0%9C%D0%B5%D0%BD%D0%B8%D0%BD%D0%B3%D0%BE%D1%8D%D0%BD%D1%86%D0%B5%D1%84%D0%B0%D0%BB%D0%B8%D1%82" TargetMode="External"/><Relationship Id="rId10" Type="http://schemas.openxmlformats.org/officeDocument/2006/relationships/hyperlink" Target="http://ru.wikipedia.org/wiki/%D0%A1%D0%B5%D0%BF%D1%81%D0%B8%D1%81" TargetMode="External"/><Relationship Id="rId4" Type="http://schemas.openxmlformats.org/officeDocument/2006/relationships/hyperlink" Target="http://ru.wikipedia.org/wiki/%D0%AD%D0%BD%D1%86%D0%B5%D1%84%D0%B0%D0%BB%D0%B8%D1%82" TargetMode="External"/><Relationship Id="rId9" Type="http://schemas.openxmlformats.org/officeDocument/2006/relationships/hyperlink" Target="http://ru.wikipedia.org/w/index.php?title=%D0%98%D1%80%D0%B8%D1%82&amp;action=edit&amp;redlink=1"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9C%D0%B5%D0%B6%D0%B4%D1%83%D0%BD%D0%B0%D1%80%D0%BE%D0%B4%D0%BD%D1%8B%D0%B5_%D0%BC%D0%B5%D0%B4%D0%B8%D0%BA%D0%BE-%D1%81%D0%B0%D0%BD%D0%B8%D1%82%D0%B0%D1%80%D0%BD%D1%8B%D0%B5_%D0%BF%D1%80%D0%B0%D0%B2%D0%B8%D0%BB%D0%B0" TargetMode="External"/><Relationship Id="rId7" Type="http://schemas.openxmlformats.org/officeDocument/2006/relationships/hyperlink" Target="http://ru.wikipedia.org/wiki/1969_%D0%B3%D0%BE%D0%B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ru.wikipedia.org/wiki/26_%D0%B8%D1%8E%D0%BB%D1%8F" TargetMode="External"/><Relationship Id="rId5" Type="http://schemas.openxmlformats.org/officeDocument/2006/relationships/hyperlink" Target="http://ru.wikipedia.org/wiki/%D0%92%D1%81%D0%B5%D0%BC%D0%B8%D1%80%D0%BD%D0%B0%D1%8F_%D0%BE%D1%80%D0%B3%D0%B0%D0%BD%D0%B8%D0%B7%D0%B0%D1%86%D0%B8%D1%8F_%D0%B7%D0%B4%D1%80%D0%B0%D0%B2%D0%BE%D0%BE%D1%85%D1%80%D0%B0%D0%BD%D0%B5%D0%BD%D0%B8%D1%8F" TargetMode="External"/><Relationship Id="rId4" Type="http://schemas.openxmlformats.org/officeDocument/2006/relationships/hyperlink" Target="http://ru.wikipedia.org/wiki/%D0%92%D1%81%D0%B5%D0%BC%D0%B8%D1%80%D0%BD%D0%B0%D1%8F_%D0%B0%D1%81%D1%81%D0%B0%D0%BC%D0%B1%D0%BB%D0%B5%D1%8F_%D0%B7%D0%B4%D1%80%D0%B0%D0%B2%D0%BE%D0%BE%D1%85%D1%80%D0%B0%D0%BD%D0%B5%D0%BD%D0%B8%D1%8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arant.ru/products/ipo/prime/doc/12070459/#881" TargetMode="External"/><Relationship Id="rId2" Type="http://schemas.openxmlformats.org/officeDocument/2006/relationships/hyperlink" Target="http://www.garant.ru/products/ipo/prime/doc/12070459/#882" TargetMode="External"/><Relationship Id="rId1" Type="http://schemas.openxmlformats.org/officeDocument/2006/relationships/slideLayout" Target="../slideLayouts/slideLayout2.xml"/><Relationship Id="rId5" Type="http://schemas.openxmlformats.org/officeDocument/2006/relationships/hyperlink" Target="http://www.garant.ru/products/ipo/prime/doc/12070459/#991" TargetMode="External"/><Relationship Id="rId4" Type="http://schemas.openxmlformats.org/officeDocument/2006/relationships/hyperlink" Target="http://www.garant.ru/products/ipo/prime/doc/12070459/#881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98%D0%BD%D1%84%D0%B5%D0%BA%D1%86%D0%B8%D0%BE%D0%BD%D0%BD%D0%BE%D0%B5_%D0%B7%D0%B0%D0%B1%D0%BE%D0%BB%D0%B5%D0%B2%D0%B0%D0%BD%D0%B8%D0%B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ru.wikipedia.org/wiki/%D0%9B%D0%B5%D1%82%D0%B0%D0%BB%D1%8C%D0%BD%D0%BE%D1%81%D1%82%D1%8C" TargetMode="External"/><Relationship Id="rId5" Type="http://schemas.openxmlformats.org/officeDocument/2006/relationships/hyperlink" Target="http://ru.wikipedia.org/wiki/%D0%97%D0%B0%D0%B1%D0%BE%D0%BB%D0%B5%D0%B2%D0%B0%D0%B5%D0%BC%D0%BE%D1%81%D1%82%D1%8C" TargetMode="External"/><Relationship Id="rId4" Type="http://schemas.openxmlformats.org/officeDocument/2006/relationships/hyperlink" Target="http://ru.wikipedia.org/wiki/%D0%9A%D0%BE%D0%BD%D1%82%D0%B0%D0%B3%D0%B8%D0%BE%D0%B7%D0%BD%D0%BE%D1%81%D1%82%D1%8C"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garant.ru/products/ipo/prime/doc/12070459/#8815"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garant.ru/products/ipo/prime/doc/12070459/#8813"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garant.ru/products/ipo/prime/doc/12070459/#881" TargetMode="External"/><Relationship Id="rId2" Type="http://schemas.openxmlformats.org/officeDocument/2006/relationships/hyperlink" Target="http://www.garant.ru/products/ipo/prime/doc/12070459/#882"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arant.ru/products/ipo/prime/doc/12070459/#882" TargetMode="External"/><Relationship Id="rId2" Type="http://schemas.openxmlformats.org/officeDocument/2006/relationships/hyperlink" Target="http://www.garant.ru/products/ipo/prime/doc/12070459/#881"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ru.wikipedia.org/wiki/%D0%A1%D0%B5%D0%BF%D1%81%D0%B8%D1%81" TargetMode="External"/><Relationship Id="rId3" Type="http://schemas.openxmlformats.org/officeDocument/2006/relationships/hyperlink" Target="http://ru.wikipedia.org/w/index.php?title=%D0%9F%D1%80%D0%B8%D1%80%D0%BE%D0%B4%D0%BD%D0%BE-%D0%BE%D1%87%D0%B0%D0%B3%D0%BE%D0%B2%D1%8B%D0%B5_%D0%B8%D0%BD%D1%84%D0%B5%D0%BA%D1%86%D0%B8%D0%B8&amp;action=edit&amp;redlink=1" TargetMode="External"/><Relationship Id="rId7" Type="http://schemas.openxmlformats.org/officeDocument/2006/relationships/hyperlink" Target="http://ru.wikipedia.org/wiki/%D0%9B%D1%91%D0%B3%D0%BA%D0%B8%D0%B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ru.wikipedia.org/wiki/%D0%9B%D0%B8%D0%BC%D1%84%D0%B0%D1%82%D0%B8%D1%87%D0%B5%D1%81%D0%BA%D0%B8%D0%B9_%D1%83%D0%B7%D0%B5%D0%BB" TargetMode="External"/><Relationship Id="rId11" Type="http://schemas.openxmlformats.org/officeDocument/2006/relationships/hyperlink" Target="http://ru.wikipedia.org/wiki/%D0%9B%D0%B0%D1%82%D0%B8%D0%BD%D1%81%D0%BA%D0%B8%D0%B9_%D1%8F%D0%B7%D1%8B%D0%BA" TargetMode="External"/><Relationship Id="rId5" Type="http://schemas.openxmlformats.org/officeDocument/2006/relationships/hyperlink" Target="http://ru.wikipedia.org/wiki/%D0%9B%D0%B8%D1%85%D0%BE%D1%80%D0%B0%D0%B4%D0%BA%D0%B0" TargetMode="External"/><Relationship Id="rId10" Type="http://schemas.openxmlformats.org/officeDocument/2006/relationships/hyperlink" Target="http://ru.wikipedia.org/wiki/Yersinia_pestis" TargetMode="External"/><Relationship Id="rId4" Type="http://schemas.openxmlformats.org/officeDocument/2006/relationships/hyperlink" Target="http://ru.wikipedia.org/wiki/%D0%98%D0%BD%D1%84%D0%B5%D0%BA%D1%86%D0%B8%D0%BE%D0%BD%D0%BD%D0%BE%D0%B5_%D0%B7%D0%B0%D0%B1%D0%BE%D0%BB%D0%B5%D0%B2%D0%B0%D0%BD%D0%B8%D0%B5" TargetMode="External"/><Relationship Id="rId9" Type="http://schemas.openxmlformats.org/officeDocument/2006/relationships/hyperlink" Target="http://ru.wikipedia.org/wiki/%D0%9B%D0%B5%D1%82%D0%B0%D0%BB%D1%8C%D0%BD%D1%8B%D0%B9_%D0%B8%D1%81%D1%85%D0%BE%D0%B4"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garant.ru/products/ipo/prime/doc/12070459/#882" TargetMode="External"/><Relationship Id="rId2" Type="http://schemas.openxmlformats.org/officeDocument/2006/relationships/hyperlink" Target="http://www.garant.ru/products/ipo/prime/doc/12070459/#881"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garant.ru/products/ipo/prime/doc/12070459/#8813"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ru.wikipedia.org/wiki/Yersinia_pestis"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u.wikipedia.org/wiki/%D0%A7%D1%91%D1%80%D0%BD%D0%B0%D1%8F_%D1%81%D0%BC%D0%B5%D1%80%D1%82%D1%8C"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hyperlink" Target="http://www.garant.ru/products/ipo/prime/doc/12070459/#881"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ru.wikipedia.org/wiki/%D0%9A%D0%BE%D1%88%D0%BA%D0%B0" TargetMode="External"/><Relationship Id="rId3" Type="http://schemas.openxmlformats.org/officeDocument/2006/relationships/hyperlink" Target="http://ru.wikipedia.org/wiki/%D0%90%D0%BD%D1%82%D0%B8%D1%81%D0%B0%D0%BD%D0%B8%D1%82%D0%B0%D1%80%D0%B8%D1%8F" TargetMode="External"/><Relationship Id="rId7" Type="http://schemas.openxmlformats.org/officeDocument/2006/relationships/hyperlink" Target="http://ru.wikipedia.org/wiki/%D0%A1%D0%B8%D0%B5%D0%BD%D0%B0"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hyperlink" Target="http://ru.wikipedia.org/wiki/%D0%90%D0%BB%D1%8C%D0%B1%D0%B5%D1%80%D1%82%D0%B8,_%D0%9B%D0%B5%D0%BE%D0%BD_%D0%91%D0%B0%D1%82%D1%82%D0%B8%D1%81%D1%82%D0%B0" TargetMode="External"/><Relationship Id="rId5" Type="http://schemas.openxmlformats.org/officeDocument/2006/relationships/hyperlink" Target="http://ru.wikipedia.org/wiki/%D0%9A%D1%80%D1%8B%D1%81%D0%B0" TargetMode="External"/><Relationship Id="rId4" Type="http://schemas.openxmlformats.org/officeDocument/2006/relationships/hyperlink" Target="http://ru.wikipedia.org/wiki/%D0%9A%D0%B0%D0%BD%D0%B0%D0%BB%D0%B8%D0%B7%D0%B0%D1%86%D0%B8%D1%8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3411810"/>
          </a:xfrm>
          <a:solidFill>
            <a:srgbClr val="00B0F0"/>
          </a:solidFill>
        </p:spPr>
        <p:txBody>
          <a:bodyPr>
            <a:normAutofit/>
          </a:bodyPr>
          <a:lstStyle/>
          <a:p>
            <a:r>
              <a:rPr lang="ru-RU" sz="2800" b="1" dirty="0" err="1">
                <a:latin typeface="Times New Roman" pitchFamily="18" charset="0"/>
                <a:cs typeface="Times New Roman" pitchFamily="18" charset="0"/>
              </a:rPr>
              <a:t>П</a:t>
            </a:r>
            <a:r>
              <a:rPr lang="de-DE" sz="2800" b="1" dirty="0" err="1" smtClean="0">
                <a:latin typeface="Times New Roman" pitchFamily="18" charset="0"/>
                <a:cs typeface="Times New Roman" pitchFamily="18" charset="0"/>
              </a:rPr>
              <a:t>ервичны</a:t>
            </a:r>
            <a:r>
              <a:rPr lang="ru-RU" sz="2800" b="1" dirty="0" smtClean="0">
                <a:latin typeface="Times New Roman" pitchFamily="18" charset="0"/>
                <a:cs typeface="Times New Roman" pitchFamily="18" charset="0"/>
              </a:rPr>
              <a:t>е</a:t>
            </a:r>
            <a:r>
              <a:rPr lang="de-DE" sz="2800" b="1" dirty="0" smtClean="0">
                <a:latin typeface="Times New Roman" pitchFamily="18" charset="0"/>
                <a:cs typeface="Times New Roman" pitchFamily="18" charset="0"/>
              </a:rPr>
              <a:t> </a:t>
            </a:r>
            <a:r>
              <a:rPr lang="de-DE" sz="2800" b="1" dirty="0" err="1" smtClean="0">
                <a:latin typeface="Times New Roman" pitchFamily="18" charset="0"/>
                <a:cs typeface="Times New Roman" pitchFamily="18" charset="0"/>
              </a:rPr>
              <a:t>противоэпидемически</a:t>
            </a:r>
            <a:r>
              <a:rPr lang="ru-RU" sz="2800" b="1" dirty="0" smtClean="0">
                <a:latin typeface="Times New Roman" pitchFamily="18" charset="0"/>
                <a:cs typeface="Times New Roman" pitchFamily="18" charset="0"/>
              </a:rPr>
              <a:t>е</a:t>
            </a:r>
            <a:r>
              <a:rPr lang="de-DE" sz="2800" b="1" dirty="0" smtClean="0">
                <a:latin typeface="Times New Roman" pitchFamily="18" charset="0"/>
                <a:cs typeface="Times New Roman" pitchFamily="18" charset="0"/>
              </a:rPr>
              <a:t> </a:t>
            </a:r>
            <a:r>
              <a:rPr lang="de-DE" sz="2800" b="1" dirty="0" err="1" smtClean="0">
                <a:latin typeface="Times New Roman" pitchFamily="18" charset="0"/>
                <a:cs typeface="Times New Roman" pitchFamily="18" charset="0"/>
              </a:rPr>
              <a:t>мероприяти</a:t>
            </a:r>
            <a:r>
              <a:rPr lang="ru-RU" sz="2800" b="1" dirty="0" smtClean="0">
                <a:latin typeface="Times New Roman" pitchFamily="18" charset="0"/>
                <a:cs typeface="Times New Roman" pitchFamily="18" charset="0"/>
              </a:rPr>
              <a:t>я</a:t>
            </a:r>
            <a:r>
              <a:rPr lang="de-DE"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при </a:t>
            </a:r>
            <a:r>
              <a:rPr lang="de-DE" sz="2800" b="1" dirty="0" err="1" smtClean="0">
                <a:latin typeface="Times New Roman" pitchFamily="18" charset="0"/>
                <a:cs typeface="Times New Roman" pitchFamily="18" charset="0"/>
              </a:rPr>
              <a:t>выявлени</a:t>
            </a:r>
            <a:r>
              <a:rPr lang="ru-RU" sz="2800" b="1" dirty="0" smtClean="0">
                <a:latin typeface="Times New Roman" pitchFamily="18" charset="0"/>
                <a:cs typeface="Times New Roman" pitchFamily="18" charset="0"/>
              </a:rPr>
              <a:t>и</a:t>
            </a:r>
            <a:r>
              <a:rPr lang="de-DE" sz="2800" b="1" dirty="0" smtClean="0">
                <a:latin typeface="Times New Roman" pitchFamily="18" charset="0"/>
                <a:cs typeface="Times New Roman" pitchFamily="18" charset="0"/>
              </a:rPr>
              <a:t> </a:t>
            </a:r>
            <a:r>
              <a:rPr lang="de-DE" sz="2800" b="1" dirty="0" err="1">
                <a:latin typeface="Times New Roman" pitchFamily="18" charset="0"/>
                <a:cs typeface="Times New Roman" pitchFamily="18" charset="0"/>
              </a:rPr>
              <a:t>больного</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трупа</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подозрительного</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на</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заболевания</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инфекционными</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болезнями</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вызывающими</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чрезвычайные</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ситуации</a:t>
            </a:r>
            <a:r>
              <a:rPr lang="de-DE" sz="2800" b="1" dirty="0">
                <a:latin typeface="Times New Roman" pitchFamily="18" charset="0"/>
                <a:cs typeface="Times New Roman" pitchFamily="18" charset="0"/>
              </a:rPr>
              <a:t> в </a:t>
            </a:r>
            <a:r>
              <a:rPr lang="de-DE" sz="2800" b="1" dirty="0" err="1">
                <a:latin typeface="Times New Roman" pitchFamily="18" charset="0"/>
                <a:cs typeface="Times New Roman" pitchFamily="18" charset="0"/>
              </a:rPr>
              <a:t>области</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санитарно-эпидемиологического</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благополучия</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населения</a:t>
            </a:r>
            <a:endParaRPr lang="ru-RU" sz="2800" dirty="0"/>
          </a:p>
        </p:txBody>
      </p:sp>
      <p:sp>
        <p:nvSpPr>
          <p:cNvPr id="3" name="Подзаголовок 2"/>
          <p:cNvSpPr>
            <a:spLocks noGrp="1"/>
          </p:cNvSpPr>
          <p:nvPr>
            <p:ph type="subTitle" idx="1"/>
          </p:nvPr>
        </p:nvSpPr>
        <p:spPr>
          <a:xfrm>
            <a:off x="1371600" y="4653136"/>
            <a:ext cx="6400800" cy="985664"/>
          </a:xfrm>
        </p:spPr>
        <p:txBody>
          <a:bodyPr>
            <a:normAutofit fontScale="92500" lnSpcReduction="20000"/>
          </a:bodyPr>
          <a:lstStyle/>
          <a:p>
            <a:r>
              <a:rPr lang="ru-RU" sz="2400" dirty="0" smtClean="0">
                <a:solidFill>
                  <a:schemeClr val="tx1"/>
                </a:solidFill>
                <a:latin typeface="Times New Roman" pitchFamily="18" charset="0"/>
                <a:cs typeface="Times New Roman" pitchFamily="18" charset="0"/>
              </a:rPr>
              <a:t>(лекция для специалистов со средним медицинским образованием</a:t>
            </a:r>
            <a:r>
              <a:rPr lang="ru-RU" sz="2400" dirty="0" smtClean="0">
                <a:latin typeface="Times New Roman" pitchFamily="18" charset="0"/>
                <a:cs typeface="Times New Roman" pitchFamily="18" charset="0"/>
              </a:rPr>
              <a:t>)</a:t>
            </a:r>
          </a:p>
          <a:p>
            <a:r>
              <a:rPr lang="ru-RU" sz="1600" dirty="0" err="1" smtClean="0">
                <a:solidFill>
                  <a:schemeClr val="tx1"/>
                </a:solidFill>
                <a:latin typeface="Times New Roman" pitchFamily="18" charset="0"/>
                <a:cs typeface="Times New Roman" pitchFamily="18" charset="0"/>
              </a:rPr>
              <a:t>г.Саранск</a:t>
            </a:r>
            <a:r>
              <a:rPr lang="ru-RU" sz="16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2015г</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528474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7200" y="-161925"/>
            <a:ext cx="8075613"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lnSpc>
                <a:spcPct val="80000"/>
              </a:lnSpc>
              <a:buClrTx/>
              <a:buFontTx/>
              <a:buNone/>
            </a:pPr>
            <a:r>
              <a:rPr lang="ru-RU" sz="3200">
                <a:solidFill>
                  <a:srgbClr val="000000"/>
                </a:solidFill>
              </a:rPr>
              <a:t/>
            </a:r>
            <a:br>
              <a:rPr lang="ru-RU" sz="3200">
                <a:solidFill>
                  <a:srgbClr val="000000"/>
                </a:solidFill>
              </a:rPr>
            </a:br>
            <a:r>
              <a:rPr lang="ru-RU" sz="2800">
                <a:solidFill>
                  <a:srgbClr val="000000"/>
                </a:solidFill>
              </a:rPr>
              <a:t>Блоха xenopsylla cheopis — основной </a:t>
            </a:r>
            <a:r>
              <a:rPr lang="ru-RU" sz="2800">
                <a:solidFill>
                  <a:srgbClr val="0066CC"/>
                </a:solidFill>
                <a:hlinkClick r:id="rId3"/>
              </a:rPr>
              <a:t>переносчик</a:t>
            </a:r>
            <a:r>
              <a:rPr lang="ru-RU" sz="2800">
                <a:solidFill>
                  <a:srgbClr val="000000"/>
                </a:solidFill>
              </a:rPr>
              <a:t> чумы. </a:t>
            </a:r>
            <a:br>
              <a:rPr lang="ru-RU" sz="2800">
                <a:solidFill>
                  <a:srgbClr val="000000"/>
                </a:solidFill>
              </a:rPr>
            </a:br>
            <a:endParaRPr lang="ru-RU" sz="2800">
              <a:solidFill>
                <a:srgbClr val="000000"/>
              </a:solidFill>
            </a:endParaRPr>
          </a:p>
        </p:txBody>
      </p:sp>
      <p:sp>
        <p:nvSpPr>
          <p:cNvPr id="12291" name="Text Box 2"/>
          <p:cNvSpPr txBox="1">
            <a:spLocks noChangeArrowheads="1"/>
          </p:cNvSpPr>
          <p:nvPr/>
        </p:nvSpPr>
        <p:spPr bwMode="auto">
          <a:xfrm>
            <a:off x="457200" y="1052513"/>
            <a:ext cx="4038600" cy="507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9pPr>
          </a:lstStyle>
          <a:p>
            <a:pPr eaLnBrk="1" hangingPunct="1">
              <a:buClrTx/>
              <a:buFontTx/>
              <a:buNone/>
            </a:pPr>
            <a:r>
              <a:rPr lang="ru-RU" sz="2800">
                <a:solidFill>
                  <a:srgbClr val="000000"/>
                </a:solidFill>
              </a:rPr>
              <a:t>Возбудитель попадает в организм через кожу (при укусе блохи, как правило, Xenopsylla cheopis), слизистые оболочки дыхательных путей, пищеварительного тракта, конъюнктивы.</a:t>
            </a:r>
          </a:p>
          <a:p>
            <a:pPr eaLnBrk="1" hangingPunct="1">
              <a:spcBef>
                <a:spcPts val="700"/>
              </a:spcBef>
              <a:buFont typeface="Arial" charset="0"/>
              <a:buNone/>
            </a:pPr>
            <a:endParaRPr lang="ru-RU" sz="2800">
              <a:solidFill>
                <a:srgbClr val="000000"/>
              </a:solidFill>
            </a:endParaRPr>
          </a:p>
        </p:txBody>
      </p:sp>
      <p:grpSp>
        <p:nvGrpSpPr>
          <p:cNvPr id="12292" name="Group 3"/>
          <p:cNvGrpSpPr>
            <a:grpSpLocks/>
          </p:cNvGrpSpPr>
          <p:nvPr/>
        </p:nvGrpSpPr>
        <p:grpSpPr bwMode="auto">
          <a:xfrm>
            <a:off x="5497513" y="1773238"/>
            <a:ext cx="3321050" cy="4246562"/>
            <a:chOff x="3463" y="1117"/>
            <a:chExt cx="2092" cy="2675"/>
          </a:xfrm>
        </p:grpSpPr>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 y="1117"/>
              <a:ext cx="2092" cy="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Text Box 5"/>
            <p:cNvSpPr txBox="1">
              <a:spLocks noChangeArrowheads="1"/>
            </p:cNvSpPr>
            <p:nvPr/>
          </p:nvSpPr>
          <p:spPr bwMode="auto">
            <a:xfrm>
              <a:off x="3463" y="1117"/>
              <a:ext cx="2092" cy="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Tree>
    <p:extLst>
      <p:ext uri="{BB962C8B-B14F-4D97-AF65-F5344CB8AC3E}">
        <p14:creationId xmlns:p14="http://schemas.microsoft.com/office/powerpoint/2010/main" val="3253110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457200" y="620713"/>
            <a:ext cx="8507413" cy="550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9pPr>
          </a:lstStyle>
          <a:p>
            <a:pPr eaLnBrk="1" hangingPunct="1">
              <a:spcBef>
                <a:spcPts val="800"/>
              </a:spcBef>
              <a:buFont typeface="Arial" charset="0"/>
              <a:buChar char="•"/>
            </a:pPr>
            <a:r>
              <a:rPr lang="ru-RU" sz="3200">
                <a:solidFill>
                  <a:srgbClr val="000000"/>
                </a:solidFill>
              </a:rPr>
              <a:t>В России в данный момент наиболее активные природные очаги расположены на территориях Астраханской области, Кабардино-Балкарской и Карачаево-Черкесской республик, республик Алтай, Дагестан, Калмыкия, Тува. Особую тревогу вызывает отсутствие систематического наблюдения за активностью очагов, расположенных в Ингушской и Чеченской Республиках. </a:t>
            </a:r>
          </a:p>
        </p:txBody>
      </p:sp>
    </p:spTree>
    <p:extLst>
      <p:ext uri="{BB962C8B-B14F-4D97-AF65-F5344CB8AC3E}">
        <p14:creationId xmlns:p14="http://schemas.microsoft.com/office/powerpoint/2010/main" val="25406859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692150"/>
            <a:ext cx="8229600" cy="570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9pPr>
          </a:lstStyle>
          <a:p>
            <a:pPr algn="ctr" eaLnBrk="1" hangingPunct="1">
              <a:spcBef>
                <a:spcPts val="1000"/>
              </a:spcBef>
              <a:buClrTx/>
              <a:buFontTx/>
              <a:buNone/>
            </a:pPr>
            <a:r>
              <a:rPr lang="ru-RU" sz="2800">
                <a:solidFill>
                  <a:srgbClr val="000000"/>
                </a:solidFill>
              </a:rPr>
              <a:t>   </a:t>
            </a:r>
            <a:r>
              <a:rPr lang="ru-RU" sz="4000">
                <a:solidFill>
                  <a:srgbClr val="000000"/>
                </a:solidFill>
              </a:rPr>
              <a:t>В природном очаге заражение обычно происходит через укус блохи, ранее питавшейся на больном грызуне. Массовые заболевания людей возникают при прирезке больного верблюда, снятии с него шкуры, разделке, переработке</a:t>
            </a:r>
          </a:p>
          <a:p>
            <a:pPr eaLnBrk="1" hangingPunct="1">
              <a:spcBef>
                <a:spcPts val="1000"/>
              </a:spcBef>
              <a:buFont typeface="Arial" charset="0"/>
              <a:buNone/>
            </a:pPr>
            <a:endParaRPr lang="ru-RU" sz="4000">
              <a:solidFill>
                <a:srgbClr val="000000"/>
              </a:solidFill>
            </a:endParaRPr>
          </a:p>
        </p:txBody>
      </p:sp>
    </p:spTree>
    <p:extLst>
      <p:ext uri="{BB962C8B-B14F-4D97-AF65-F5344CB8AC3E}">
        <p14:creationId xmlns:p14="http://schemas.microsoft.com/office/powerpoint/2010/main" val="12443567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a:solidFill>
                  <a:srgbClr val="000000"/>
                </a:solidFill>
              </a:rPr>
              <a:t>Чума как биологическое оружие </a:t>
            </a:r>
          </a:p>
        </p:txBody>
      </p:sp>
      <p:grpSp>
        <p:nvGrpSpPr>
          <p:cNvPr id="16387" name="Group 2"/>
          <p:cNvGrpSpPr>
            <a:grpSpLocks/>
          </p:cNvGrpSpPr>
          <p:nvPr/>
        </p:nvGrpSpPr>
        <p:grpSpPr bwMode="auto">
          <a:xfrm>
            <a:off x="755650" y="1412875"/>
            <a:ext cx="2878138" cy="4678363"/>
            <a:chOff x="476" y="890"/>
            <a:chExt cx="1813" cy="2947"/>
          </a:xfrm>
        </p:grpSpPr>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890"/>
              <a:ext cx="1813" cy="29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4"/>
            <p:cNvSpPr txBox="1">
              <a:spLocks noChangeArrowheads="1"/>
            </p:cNvSpPr>
            <p:nvPr/>
          </p:nvSpPr>
          <p:spPr bwMode="auto">
            <a:xfrm>
              <a:off x="476" y="890"/>
              <a:ext cx="1813" cy="2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16388" name="Text Box 5"/>
          <p:cNvSpPr txBox="1">
            <a:spLocks noChangeArrowheads="1"/>
          </p:cNvSpPr>
          <p:nvPr/>
        </p:nvSpPr>
        <p:spPr bwMode="auto">
          <a:xfrm>
            <a:off x="4648200" y="1600200"/>
            <a:ext cx="4038600" cy="459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79375"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9pPr>
          </a:lstStyle>
          <a:p>
            <a:pPr eaLnBrk="1" hangingPunct="1">
              <a:buClrTx/>
              <a:buFontTx/>
              <a:buNone/>
            </a:pPr>
            <a:r>
              <a:rPr lang="ru-RU" sz="3600">
                <a:solidFill>
                  <a:srgbClr val="000000"/>
                </a:solidFill>
              </a:rPr>
              <a:t>Керамическая бомба, содержащая инфицированный чумой материал — колонию блохи</a:t>
            </a:r>
          </a:p>
          <a:p>
            <a:pPr eaLnBrk="1" hangingPunct="1">
              <a:spcBef>
                <a:spcPts val="900"/>
              </a:spcBef>
              <a:buFont typeface="Arial" charset="0"/>
              <a:buNone/>
            </a:pPr>
            <a:endParaRPr lang="ru-RU" sz="3600">
              <a:solidFill>
                <a:srgbClr val="000000"/>
              </a:solidFill>
            </a:endParaRPr>
          </a:p>
        </p:txBody>
      </p:sp>
    </p:spTree>
    <p:extLst>
      <p:ext uri="{BB962C8B-B14F-4D97-AF65-F5344CB8AC3E}">
        <p14:creationId xmlns:p14="http://schemas.microsoft.com/office/powerpoint/2010/main" val="31658064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404813"/>
            <a:ext cx="8229600" cy="611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1pPr>
            <a:lvl2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2pPr>
            <a:lvl3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3pPr>
            <a:lvl4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4pPr>
            <a:lvl5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9pPr>
          </a:lstStyle>
          <a:p>
            <a:pPr algn="ctr" eaLnBrk="1" hangingPunct="1">
              <a:lnSpc>
                <a:spcPct val="80000"/>
              </a:lnSpc>
              <a:spcBef>
                <a:spcPts val="600"/>
              </a:spcBef>
              <a:buClrTx/>
              <a:buFontTx/>
              <a:buNone/>
            </a:pPr>
            <a:r>
              <a:rPr lang="ru-RU" sz="2400">
                <a:solidFill>
                  <a:srgbClr val="000000"/>
                </a:solidFill>
              </a:rPr>
              <a:t>	</a:t>
            </a:r>
          </a:p>
          <a:p>
            <a:pPr algn="ctr" eaLnBrk="1" hangingPunct="1">
              <a:lnSpc>
                <a:spcPct val="80000"/>
              </a:lnSpc>
              <a:spcBef>
                <a:spcPts val="800"/>
              </a:spcBef>
              <a:buClrTx/>
              <a:buFontTx/>
              <a:buNone/>
            </a:pPr>
            <a:r>
              <a:rPr lang="ru-RU" sz="3200">
                <a:solidFill>
                  <a:srgbClr val="000000"/>
                </a:solidFill>
              </a:rPr>
              <a:t>При укусе заражённых чумными бактериями блох у человека на месте укуса может возникнуть </a:t>
            </a:r>
            <a:r>
              <a:rPr lang="ru-RU" sz="3200">
                <a:solidFill>
                  <a:srgbClr val="0066CC"/>
                </a:solidFill>
                <a:hlinkClick r:id="rId3"/>
              </a:rPr>
              <a:t>папула</a:t>
            </a:r>
            <a:r>
              <a:rPr lang="ru-RU" sz="3200">
                <a:solidFill>
                  <a:srgbClr val="000000"/>
                </a:solidFill>
              </a:rPr>
              <a:t> или </a:t>
            </a:r>
            <a:r>
              <a:rPr lang="ru-RU" sz="3200">
                <a:solidFill>
                  <a:srgbClr val="0066CC"/>
                </a:solidFill>
                <a:hlinkClick r:id="rId4"/>
              </a:rPr>
              <a:t>пустула</a:t>
            </a:r>
            <a:r>
              <a:rPr lang="ru-RU" sz="3200">
                <a:solidFill>
                  <a:srgbClr val="000000"/>
                </a:solidFill>
              </a:rPr>
              <a:t>, наполненная геморрагическим содержимым (кожная форма). Затем процесс распространяется по лимфатическим сосудам без проявления </a:t>
            </a:r>
            <a:r>
              <a:rPr lang="ru-RU" sz="3200">
                <a:solidFill>
                  <a:srgbClr val="0066CC"/>
                </a:solidFill>
                <a:hlinkClick r:id="rId5"/>
              </a:rPr>
              <a:t>лимфангита</a:t>
            </a:r>
            <a:r>
              <a:rPr lang="ru-RU" sz="3200">
                <a:solidFill>
                  <a:srgbClr val="000000"/>
                </a:solidFill>
              </a:rPr>
              <a:t>. Дальнейшая генерализация инфекции,не является строго обязательной. Важнейшую роль играют «отсевы» инфекции в лёгочную ткань с развитием лёгочной формы болезни. </a:t>
            </a:r>
          </a:p>
          <a:p>
            <a:pPr eaLnBrk="1" hangingPunct="1">
              <a:lnSpc>
                <a:spcPct val="80000"/>
              </a:lnSpc>
              <a:spcBef>
                <a:spcPts val="800"/>
              </a:spcBef>
              <a:buFont typeface="Arial" charset="0"/>
              <a:buNone/>
            </a:pPr>
            <a:endParaRPr lang="ru-RU" sz="3200">
              <a:solidFill>
                <a:srgbClr val="000000"/>
              </a:solidFill>
            </a:endParaRPr>
          </a:p>
        </p:txBody>
      </p:sp>
    </p:spTree>
    <p:extLst>
      <p:ext uri="{BB962C8B-B14F-4D97-AF65-F5344CB8AC3E}">
        <p14:creationId xmlns:p14="http://schemas.microsoft.com/office/powerpoint/2010/main" val="35736025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333375"/>
            <a:ext cx="8229600" cy="5792788"/>
          </a:xfrm>
          <a:prstGeom prst="rect">
            <a:avLst/>
          </a:prstGeom>
          <a:solidFill>
            <a:schemeClr val="accent2">
              <a:lumMod val="60000"/>
              <a:lumOff val="40000"/>
            </a:schemeClr>
          </a:solid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9pPr>
          </a:lstStyle>
          <a:p>
            <a:pPr algn="ctr">
              <a:lnSpc>
                <a:spcPct val="125000"/>
              </a:lnSpc>
              <a:spcBef>
                <a:spcPts val="800"/>
              </a:spcBef>
              <a:buClrTx/>
              <a:buFontTx/>
              <a:buNone/>
              <a:defRPr/>
            </a:pPr>
            <a:r>
              <a:rPr lang="ru-RU" sz="3200" b="1" dirty="0" smtClean="0">
                <a:solidFill>
                  <a:srgbClr val="0066CC"/>
                </a:solidFill>
                <a:hlinkClick r:id="rId3"/>
              </a:rPr>
              <a:t>Инкубационный период</a:t>
            </a:r>
            <a:r>
              <a:rPr lang="ru-RU" sz="3200" b="1" dirty="0" smtClean="0"/>
              <a:t> длится от нескольких часов до 3—6 дней. </a:t>
            </a:r>
          </a:p>
          <a:p>
            <a:pPr algn="ctr">
              <a:lnSpc>
                <a:spcPct val="125000"/>
              </a:lnSpc>
              <a:spcBef>
                <a:spcPts val="800"/>
              </a:spcBef>
              <a:buClrTx/>
              <a:buFontTx/>
              <a:buNone/>
              <a:defRPr/>
            </a:pPr>
            <a:endParaRPr lang="ru-RU" sz="3200" b="1" dirty="0" smtClean="0"/>
          </a:p>
          <a:p>
            <a:pPr algn="ctr">
              <a:lnSpc>
                <a:spcPct val="125000"/>
              </a:lnSpc>
              <a:spcBef>
                <a:spcPts val="800"/>
              </a:spcBef>
              <a:buClrTx/>
              <a:buFontTx/>
              <a:buNone/>
              <a:defRPr/>
            </a:pPr>
            <a:endParaRPr lang="ru-RU" sz="3200" b="1" dirty="0" smtClean="0"/>
          </a:p>
          <a:p>
            <a:pPr algn="ctr">
              <a:lnSpc>
                <a:spcPct val="125000"/>
              </a:lnSpc>
              <a:spcBef>
                <a:spcPts val="800"/>
              </a:spcBef>
              <a:buClrTx/>
              <a:buFontTx/>
              <a:buNone/>
              <a:defRPr/>
            </a:pPr>
            <a:r>
              <a:rPr lang="ru-RU" sz="3200" b="1" dirty="0" smtClean="0"/>
              <a:t>Наиболее распространённые формы чумы — </a:t>
            </a:r>
            <a:r>
              <a:rPr lang="ru-RU" sz="3200" b="1" dirty="0" smtClean="0">
                <a:solidFill>
                  <a:srgbClr val="0066CC"/>
                </a:solidFill>
                <a:hlinkClick r:id="rId4"/>
              </a:rPr>
              <a:t>бубонная</a:t>
            </a:r>
            <a:r>
              <a:rPr lang="ru-RU" sz="3200" b="1" dirty="0" smtClean="0"/>
              <a:t> и </a:t>
            </a:r>
            <a:r>
              <a:rPr lang="ru-RU" sz="3200" b="1" dirty="0" smtClean="0">
                <a:solidFill>
                  <a:srgbClr val="0066CC"/>
                </a:solidFill>
                <a:hlinkClick r:id="rId5"/>
              </a:rPr>
              <a:t>лёгочная</a:t>
            </a:r>
            <a:r>
              <a:rPr lang="ru-RU" sz="3200" b="1" dirty="0" smtClean="0"/>
              <a:t>. </a:t>
            </a:r>
            <a:endParaRPr lang="ru-RU" sz="3200" dirty="0" smtClean="0"/>
          </a:p>
        </p:txBody>
      </p:sp>
    </p:spTree>
    <p:extLst>
      <p:ext uri="{BB962C8B-B14F-4D97-AF65-F5344CB8AC3E}">
        <p14:creationId xmlns:p14="http://schemas.microsoft.com/office/powerpoint/2010/main" val="7535494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Симптоматика</a:t>
            </a:r>
            <a:br>
              <a:rPr lang="ru-RU" sz="4000" b="1">
                <a:solidFill>
                  <a:srgbClr val="000000"/>
                </a:solidFill>
              </a:rPr>
            </a:br>
            <a:endParaRPr lang="ru-RU" sz="4000" b="1">
              <a:solidFill>
                <a:srgbClr val="000000"/>
              </a:solidFill>
            </a:endParaRPr>
          </a:p>
        </p:txBody>
      </p:sp>
      <p:sp>
        <p:nvSpPr>
          <p:cNvPr id="21506" name="Text Box 2"/>
          <p:cNvSpPr txBox="1">
            <a:spLocks noChangeArrowheads="1"/>
          </p:cNvSpPr>
          <p:nvPr/>
        </p:nvSpPr>
        <p:spPr bwMode="auto">
          <a:xfrm>
            <a:off x="179388" y="981075"/>
            <a:ext cx="8964612" cy="5616575"/>
          </a:xfrm>
          <a:prstGeom prst="rect">
            <a:avLst/>
          </a:prstGeom>
          <a:solidFill>
            <a:schemeClr val="accent2">
              <a:lumMod val="60000"/>
              <a:lumOff val="40000"/>
            </a:schemeClr>
          </a:solidFill>
          <a:ln>
            <a:noFill/>
          </a:ln>
          <a:effec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9pPr>
          </a:lstStyle>
          <a:p>
            <a:pPr>
              <a:lnSpc>
                <a:spcPct val="90000"/>
              </a:lnSpc>
              <a:spcBef>
                <a:spcPts val="800"/>
              </a:spcBef>
              <a:buClrTx/>
              <a:buFontTx/>
              <a:buNone/>
              <a:defRPr/>
            </a:pPr>
            <a:r>
              <a:rPr lang="ru-RU" sz="3200" dirty="0" smtClean="0"/>
              <a:t>  Бубонная форма чумы характеризуется появлением резко болезненных конгломератов, чаще всего паховых лимфатических узлов с одной стороны. В течение нескольких дней размеры конгломерата увеличиваются, кожа над ним может стать </a:t>
            </a:r>
            <a:r>
              <a:rPr lang="ru-RU" sz="3200" dirty="0" smtClean="0">
                <a:solidFill>
                  <a:srgbClr val="0066CC"/>
                </a:solidFill>
                <a:hlinkClick r:id="rId3"/>
              </a:rPr>
              <a:t>гиперемированной</a:t>
            </a:r>
            <a:r>
              <a:rPr lang="ru-RU" sz="3200" dirty="0" smtClean="0"/>
              <a:t>. Одновременно появляется увеличение и других групп лимфатических узлов — вторичные </a:t>
            </a:r>
            <a:r>
              <a:rPr lang="ru-RU" sz="3200" dirty="0" smtClean="0">
                <a:solidFill>
                  <a:srgbClr val="0066CC"/>
                </a:solidFill>
                <a:hlinkClick r:id="rId4"/>
              </a:rPr>
              <a:t>бубоны</a:t>
            </a:r>
            <a:r>
              <a:rPr lang="ru-RU" sz="3200" dirty="0" smtClean="0"/>
              <a:t>. </a:t>
            </a:r>
            <a:r>
              <a:rPr lang="ru-RU" sz="3200" dirty="0" smtClean="0">
                <a:solidFill>
                  <a:srgbClr val="0066CC"/>
                </a:solidFill>
                <a:hlinkClick r:id="rId5"/>
              </a:rPr>
              <a:t>Лимфатические узлы</a:t>
            </a:r>
            <a:r>
              <a:rPr lang="ru-RU" sz="3200" dirty="0" smtClean="0"/>
              <a:t> первичного очага подвергаются размягчению, вскрытию. </a:t>
            </a:r>
          </a:p>
        </p:txBody>
      </p:sp>
    </p:spTree>
    <p:extLst>
      <p:ext uri="{BB962C8B-B14F-4D97-AF65-F5344CB8AC3E}">
        <p14:creationId xmlns:p14="http://schemas.microsoft.com/office/powerpoint/2010/main" val="2704461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Бубонная форма чумы </a:t>
            </a:r>
            <a:endParaRPr lang="ru-RU" dirty="0"/>
          </a:p>
        </p:txBody>
      </p:sp>
      <p:pic>
        <p:nvPicPr>
          <p:cNvPr id="2050" name="Picture 2" descr="C:\Users\пк\Desktop\холера,чума,оспа,сиб.язва\фото бубон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772817"/>
            <a:ext cx="56886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6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F6F1"/>
        </a:solid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404813"/>
            <a:ext cx="8229600" cy="5721350"/>
          </a:xfrm>
          <a:prstGeom prst="rect">
            <a:avLst/>
          </a:prstGeom>
          <a:solidFill>
            <a:schemeClr val="accent2">
              <a:lumMod val="60000"/>
              <a:lumOff val="40000"/>
            </a:schemeClr>
          </a:solidFill>
          <a:ln>
            <a:noFill/>
          </a:ln>
          <a:effectLst/>
        </p:spPr>
        <p:txBody>
          <a:bodyPr/>
          <a:lstStyle>
            <a:lvl1pPr marL="342900" indent="-341313">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1pPr>
            <a:lvl2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2pPr>
            <a:lvl3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3pPr>
            <a:lvl4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4pPr>
            <a:lvl5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9pPr>
          </a:lstStyle>
          <a:p>
            <a:pPr algn="ctr" defTabSz="449263" fontAlgn="base">
              <a:lnSpc>
                <a:spcPct val="90000"/>
              </a:lnSpc>
              <a:spcBef>
                <a:spcPts val="1000"/>
              </a:spcBef>
              <a:spcAft>
                <a:spcPct val="0"/>
              </a:spcAft>
              <a:buSzPct val="100000"/>
              <a:defRPr/>
            </a:pPr>
            <a:r>
              <a:rPr lang="ru-RU" sz="3200" dirty="0" smtClean="0"/>
              <a:t>	</a:t>
            </a:r>
            <a:r>
              <a:rPr lang="ru-RU" sz="4000" dirty="0" smtClean="0"/>
              <a:t>В любой момент бубонная форма чумы может вызвать генерализацию процесса и перейти во вторично-септическую или вторично-лёгочную форму.  </a:t>
            </a:r>
          </a:p>
          <a:p>
            <a:pPr algn="ctr" defTabSz="449263" fontAlgn="base">
              <a:lnSpc>
                <a:spcPct val="90000"/>
              </a:lnSpc>
              <a:spcBef>
                <a:spcPts val="1000"/>
              </a:spcBef>
              <a:spcAft>
                <a:spcPct val="0"/>
              </a:spcAft>
              <a:buSzPct val="100000"/>
              <a:defRPr/>
            </a:pPr>
            <a:r>
              <a:rPr lang="ru-RU" sz="4000" dirty="0" smtClean="0"/>
              <a:t>С развитием пневмонии нарастает </a:t>
            </a:r>
            <a:r>
              <a:rPr lang="ru-RU" sz="4000" dirty="0" smtClean="0">
                <a:solidFill>
                  <a:srgbClr val="0066CC"/>
                </a:solidFill>
                <a:hlinkClick r:id="rId3"/>
              </a:rPr>
              <a:t>цианоз</a:t>
            </a:r>
            <a:r>
              <a:rPr lang="ru-RU" sz="4000" dirty="0" smtClean="0"/>
              <a:t>, появляется кашель с отделением пенистой кровянистой мокроты. </a:t>
            </a:r>
          </a:p>
        </p:txBody>
      </p:sp>
    </p:spTree>
    <p:extLst>
      <p:ext uri="{BB962C8B-B14F-4D97-AF65-F5344CB8AC3E}">
        <p14:creationId xmlns:p14="http://schemas.microsoft.com/office/powerpoint/2010/main" val="3614713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11113"/>
            <a:ext cx="8229600" cy="701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3554" name="Text Box 2"/>
          <p:cNvSpPr txBox="1">
            <a:spLocks noChangeArrowheads="1"/>
          </p:cNvSpPr>
          <p:nvPr/>
        </p:nvSpPr>
        <p:spPr bwMode="auto">
          <a:xfrm>
            <a:off x="457200" y="404813"/>
            <a:ext cx="8229600" cy="5721350"/>
          </a:xfrm>
          <a:prstGeom prst="rect">
            <a:avLst/>
          </a:prstGeom>
          <a:solidFill>
            <a:schemeClr val="accent2">
              <a:lumMod val="60000"/>
              <a:lumOff val="40000"/>
            </a:schemeClr>
          </a:solid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9pPr>
          </a:lstStyle>
          <a:p>
            <a:pPr>
              <a:spcBef>
                <a:spcPts val="700"/>
              </a:spcBef>
              <a:buClrTx/>
              <a:buFontTx/>
              <a:buNone/>
              <a:defRPr/>
            </a:pPr>
            <a:r>
              <a:rPr lang="ru-RU" sz="2800" dirty="0" smtClean="0"/>
              <a:t>Лечение чумы является комплексным и включает применение этиотропных, патогенетических и симптоматических средств. </a:t>
            </a:r>
          </a:p>
          <a:p>
            <a:pPr>
              <a:spcBef>
                <a:spcPts val="700"/>
              </a:spcBef>
              <a:buClrTx/>
              <a:buFontTx/>
              <a:buNone/>
              <a:defRPr/>
            </a:pPr>
            <a:r>
              <a:rPr lang="ru-RU" sz="2800" dirty="0" smtClean="0"/>
              <a:t>Наиболее эффективны антибиотики </a:t>
            </a:r>
            <a:r>
              <a:rPr lang="ru-RU" sz="2800" dirty="0" err="1" smtClean="0"/>
              <a:t>стрептомицинового</a:t>
            </a:r>
            <a:r>
              <a:rPr lang="ru-RU" sz="2800" dirty="0" smtClean="0"/>
              <a:t> ряда( стрептомицин) </a:t>
            </a:r>
          </a:p>
          <a:p>
            <a:pPr>
              <a:spcBef>
                <a:spcPts val="700"/>
              </a:spcBef>
              <a:buClrTx/>
              <a:buFontTx/>
              <a:buNone/>
              <a:defRPr/>
            </a:pPr>
            <a:r>
              <a:rPr lang="ru-RU" sz="2800" dirty="0" smtClean="0"/>
              <a:t>При бубонной форме чумы больному вводят внутримышечно </a:t>
            </a:r>
            <a:r>
              <a:rPr lang="ru-RU" sz="2800" dirty="0" smtClean="0">
                <a:solidFill>
                  <a:srgbClr val="0066CC"/>
                </a:solidFill>
                <a:hlinkClick r:id="rId3"/>
              </a:rPr>
              <a:t>стрептомицин</a:t>
            </a:r>
            <a:r>
              <a:rPr lang="ru-RU" sz="2800" dirty="0" smtClean="0"/>
              <a:t> 3—4 раза в сутки (суточная доза по 3 г), </a:t>
            </a:r>
            <a:r>
              <a:rPr lang="ru-RU" sz="2800" dirty="0" smtClean="0">
                <a:solidFill>
                  <a:srgbClr val="0066CC"/>
                </a:solidFill>
                <a:hlinkClick r:id="rId4"/>
              </a:rPr>
              <a:t>тетрациклиновые</a:t>
            </a:r>
            <a:r>
              <a:rPr lang="ru-RU" sz="2800" dirty="0" smtClean="0"/>
              <a:t> антибиотики (</a:t>
            </a:r>
            <a:r>
              <a:rPr lang="ru-RU" sz="2800" dirty="0" err="1" smtClean="0"/>
              <a:t>вибромицин</a:t>
            </a:r>
            <a:r>
              <a:rPr lang="ru-RU" sz="2800" dirty="0" smtClean="0"/>
              <a:t>, </a:t>
            </a:r>
            <a:r>
              <a:rPr lang="ru-RU" sz="2800" dirty="0" err="1" smtClean="0"/>
              <a:t>морфоциклин</a:t>
            </a:r>
            <a:r>
              <a:rPr lang="ru-RU" sz="2800" dirty="0" smtClean="0"/>
              <a:t>) в/в по 4 г/</a:t>
            </a:r>
            <a:r>
              <a:rPr lang="ru-RU" sz="2800" dirty="0" err="1" smtClean="0"/>
              <a:t>сут</a:t>
            </a:r>
            <a:r>
              <a:rPr lang="ru-RU" sz="2800" dirty="0" smtClean="0"/>
              <a:t>. </a:t>
            </a:r>
          </a:p>
        </p:txBody>
      </p:sp>
    </p:spTree>
    <p:extLst>
      <p:ext uri="{BB962C8B-B14F-4D97-AF65-F5344CB8AC3E}">
        <p14:creationId xmlns:p14="http://schemas.microsoft.com/office/powerpoint/2010/main" val="2367095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2700000" algn="tl" rotWithShape="0">
              <a:prstClr val="black">
                <a:alpha val="40000"/>
              </a:prstClr>
            </a:outerShdw>
          </a:effectLst>
        </p:spPr>
        <p:txBody>
          <a:bodyPr>
            <a:normAutofit fontScale="90000"/>
          </a:bodyPr>
          <a:lstStyle/>
          <a:p>
            <a:r>
              <a:rPr lang="de-DE" b="1" dirty="0" err="1">
                <a:latin typeface="Times New Roman" pitchFamily="18" charset="0"/>
                <a:cs typeface="Times New Roman" pitchFamily="18" charset="0"/>
              </a:rPr>
              <a:t>Методические</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указания</a:t>
            </a:r>
            <a:r>
              <a:rPr lang="de-DE"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de-DE" b="1" dirty="0" smtClean="0">
                <a:latin typeface="Times New Roman" pitchFamily="18" charset="0"/>
                <a:cs typeface="Times New Roman" pitchFamily="18" charset="0"/>
              </a:rPr>
              <a:t> </a:t>
            </a:r>
            <a:r>
              <a:rPr lang="de-DE" b="1" dirty="0">
                <a:latin typeface="Times New Roman" pitchFamily="18" charset="0"/>
                <a:cs typeface="Times New Roman" pitchFamily="18" charset="0"/>
              </a:rPr>
              <a:t>3.4.2552-09 </a:t>
            </a:r>
            <a:endParaRPr lang="ru-RU" dirty="0">
              <a:latin typeface="Times New Roman" pitchFamily="18" charset="0"/>
              <a:cs typeface="Times New Roman" pitchFamily="18" charset="0"/>
            </a:endParaRPr>
          </a:p>
        </p:txBody>
      </p:sp>
      <p:sp>
        <p:nvSpPr>
          <p:cNvPr id="3" name="Объект 2"/>
          <p:cNvSpPr>
            <a:spLocks noGrp="1"/>
          </p:cNvSpPr>
          <p:nvPr>
            <p:ph idx="1"/>
          </p:nvPr>
        </p:nvSpPr>
        <p:spPr>
          <a:solidFill>
            <a:srgbClr val="92D050"/>
          </a:solidFill>
        </p:spPr>
        <p:txBody>
          <a:bodyPr/>
          <a:lstStyle/>
          <a:p>
            <a:pPr marL="0" indent="0">
              <a:buNone/>
            </a:pPr>
            <a:r>
              <a:rPr lang="ru-RU" b="1" dirty="0" smtClean="0"/>
              <a:t> </a:t>
            </a:r>
            <a:r>
              <a:rPr lang="ru-RU" b="1" dirty="0" smtClean="0">
                <a:latin typeface="Times New Roman" pitchFamily="18" charset="0"/>
                <a:cs typeface="Times New Roman" pitchFamily="18" charset="0"/>
              </a:rPr>
              <a:t>«</a:t>
            </a:r>
            <a:r>
              <a:rPr lang="de-DE" b="1" dirty="0" err="1" smtClean="0">
                <a:latin typeface="Times New Roman" pitchFamily="18" charset="0"/>
                <a:cs typeface="Times New Roman" pitchFamily="18" charset="0"/>
              </a:rPr>
              <a:t>Организация</a:t>
            </a:r>
            <a:r>
              <a:rPr lang="de-DE" b="1" dirty="0" smtClean="0">
                <a:latin typeface="Times New Roman" pitchFamily="18" charset="0"/>
                <a:cs typeface="Times New Roman" pitchFamily="18" charset="0"/>
              </a:rPr>
              <a:t> </a:t>
            </a:r>
            <a:r>
              <a:rPr lang="de-DE" b="1" dirty="0">
                <a:latin typeface="Times New Roman" pitchFamily="18" charset="0"/>
                <a:cs typeface="Times New Roman" pitchFamily="18" charset="0"/>
              </a:rPr>
              <a:t>и </a:t>
            </a:r>
            <a:r>
              <a:rPr lang="de-DE" b="1" dirty="0" err="1">
                <a:latin typeface="Times New Roman" pitchFamily="18" charset="0"/>
                <a:cs typeface="Times New Roman" pitchFamily="18" charset="0"/>
              </a:rPr>
              <a:t>проведение</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первичных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противоэпидемических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мероприятий</a:t>
            </a:r>
            <a:r>
              <a:rPr lang="de-DE" b="1" dirty="0">
                <a:latin typeface="Times New Roman" pitchFamily="18" charset="0"/>
                <a:cs typeface="Times New Roman" pitchFamily="18" charset="0"/>
              </a:rPr>
              <a:t> в </a:t>
            </a:r>
            <a:r>
              <a:rPr lang="de-DE" b="1" dirty="0" err="1">
                <a:latin typeface="Times New Roman" pitchFamily="18" charset="0"/>
                <a:cs typeface="Times New Roman" pitchFamily="18" charset="0"/>
              </a:rPr>
              <a:t>случаях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выявления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больного</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трупа</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подозрительного</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на</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заболевания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инфекционными</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болезнями</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вызывающими</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чрезвычайные</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ситуации</a:t>
            </a:r>
            <a:r>
              <a:rPr lang="de-DE" b="1" dirty="0">
                <a:latin typeface="Times New Roman" pitchFamily="18" charset="0"/>
                <a:cs typeface="Times New Roman" pitchFamily="18" charset="0"/>
              </a:rPr>
              <a:t> в </a:t>
            </a:r>
            <a:r>
              <a:rPr lang="de-DE" b="1" dirty="0" err="1">
                <a:latin typeface="Times New Roman" pitchFamily="18" charset="0"/>
                <a:cs typeface="Times New Roman" pitchFamily="18" charset="0"/>
              </a:rPr>
              <a:t>области</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санитарно-эпидемиологического</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благополучия</a:t>
            </a:r>
            <a:r>
              <a:rPr lang="de-DE" b="1" dirty="0">
                <a:latin typeface="Times New Roman" pitchFamily="18" charset="0"/>
                <a:cs typeface="Times New Roman" pitchFamily="18" charset="0"/>
              </a:rPr>
              <a:t> </a:t>
            </a:r>
            <a:r>
              <a:rPr lang="de-DE" b="1" dirty="0" err="1" smtClean="0">
                <a:latin typeface="Times New Roman" pitchFamily="18" charset="0"/>
                <a:cs typeface="Times New Roman" pitchFamily="18" charset="0"/>
              </a:rPr>
              <a:t>населения</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70957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323850" y="404813"/>
            <a:ext cx="8362950" cy="645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9pPr>
          </a:lstStyle>
          <a:p>
            <a:pPr algn="just" eaLnBrk="1" hangingPunct="1">
              <a:lnSpc>
                <a:spcPct val="115000"/>
              </a:lnSpc>
              <a:spcBef>
                <a:spcPts val="550"/>
              </a:spcBef>
              <a:buClrTx/>
              <a:buFontTx/>
              <a:buNone/>
            </a:pPr>
            <a:r>
              <a:rPr lang="ru-RU" sz="2200" dirty="0">
                <a:solidFill>
                  <a:srgbClr val="000000"/>
                </a:solidFill>
              </a:rPr>
              <a:t>При интоксикации в/в вводят солевые </a:t>
            </a:r>
            <a:r>
              <a:rPr lang="ru-RU" sz="2200" dirty="0" smtClean="0">
                <a:solidFill>
                  <a:srgbClr val="000000"/>
                </a:solidFill>
              </a:rPr>
              <a:t>растворы. </a:t>
            </a:r>
            <a:r>
              <a:rPr lang="ru-RU" sz="2200" dirty="0">
                <a:solidFill>
                  <a:srgbClr val="000000"/>
                </a:solidFill>
              </a:rPr>
              <a:t>Падение артериального давления при бубонной форме  расценивается как признак генерализации процесса; при этом возникает необходимость проведения реанимационных мероприятий, введения </a:t>
            </a:r>
            <a:r>
              <a:rPr lang="ru-RU" sz="2200" dirty="0" err="1">
                <a:solidFill>
                  <a:srgbClr val="000000"/>
                </a:solidFill>
              </a:rPr>
              <a:t>допамина</a:t>
            </a:r>
            <a:r>
              <a:rPr lang="ru-RU" sz="2200" dirty="0">
                <a:solidFill>
                  <a:srgbClr val="000000"/>
                </a:solidFill>
              </a:rPr>
              <a:t>, установления постоянного катетера.</a:t>
            </a:r>
          </a:p>
          <a:p>
            <a:pPr algn="just" eaLnBrk="1" hangingPunct="1">
              <a:lnSpc>
                <a:spcPct val="115000"/>
              </a:lnSpc>
              <a:spcBef>
                <a:spcPts val="550"/>
              </a:spcBef>
              <a:buClrTx/>
              <a:buFontTx/>
              <a:buNone/>
            </a:pPr>
            <a:r>
              <a:rPr lang="ru-RU" sz="2200" dirty="0">
                <a:solidFill>
                  <a:srgbClr val="000000"/>
                </a:solidFill>
              </a:rPr>
              <a:t> При лёгочной и септической формах чумы дозу стрептомицина увеличивают до 4—5 г/</a:t>
            </a:r>
            <a:r>
              <a:rPr lang="ru-RU" sz="2200" dirty="0" err="1">
                <a:solidFill>
                  <a:srgbClr val="000000"/>
                </a:solidFill>
              </a:rPr>
              <a:t>сут</a:t>
            </a:r>
            <a:r>
              <a:rPr lang="ru-RU" sz="2200" dirty="0">
                <a:solidFill>
                  <a:srgbClr val="000000"/>
                </a:solidFill>
              </a:rPr>
              <a:t>, а тетрациклина — до 6 г. При формах, резистентных к стрептомицину, можно вводить левомицетина </a:t>
            </a:r>
            <a:r>
              <a:rPr lang="ru-RU" sz="2200" dirty="0" err="1">
                <a:solidFill>
                  <a:srgbClr val="000000"/>
                </a:solidFill>
              </a:rPr>
              <a:t>сукцинат</a:t>
            </a:r>
            <a:r>
              <a:rPr lang="ru-RU" sz="2200" dirty="0">
                <a:solidFill>
                  <a:srgbClr val="000000"/>
                </a:solidFill>
              </a:rPr>
              <a:t> до 6—8 г в/в. При улучшении состояния дозы антибиотиков уменьшают: стрептомицина — до 2 г/</a:t>
            </a:r>
            <a:r>
              <a:rPr lang="ru-RU" sz="2200" dirty="0" err="1">
                <a:solidFill>
                  <a:srgbClr val="000000"/>
                </a:solidFill>
              </a:rPr>
              <a:t>сут</a:t>
            </a:r>
            <a:r>
              <a:rPr lang="ru-RU" sz="2200" dirty="0">
                <a:solidFill>
                  <a:srgbClr val="000000"/>
                </a:solidFill>
              </a:rPr>
              <a:t> до нормализации температуры, но в течение не менее 3 дней, тетрациклинов — до 2 г/</a:t>
            </a:r>
            <a:r>
              <a:rPr lang="ru-RU" sz="2200" dirty="0" err="1">
                <a:solidFill>
                  <a:srgbClr val="000000"/>
                </a:solidFill>
              </a:rPr>
              <a:t>сут</a:t>
            </a:r>
            <a:r>
              <a:rPr lang="ru-RU" sz="2200" dirty="0">
                <a:solidFill>
                  <a:srgbClr val="000000"/>
                </a:solidFill>
              </a:rPr>
              <a:t> ежедневно внутрь, левомицетина — до 3 г/</a:t>
            </a:r>
            <a:r>
              <a:rPr lang="ru-RU" sz="2200" dirty="0" err="1">
                <a:solidFill>
                  <a:srgbClr val="000000"/>
                </a:solidFill>
              </a:rPr>
              <a:t>сут</a:t>
            </a:r>
            <a:r>
              <a:rPr lang="ru-RU" sz="2200" dirty="0">
                <a:solidFill>
                  <a:srgbClr val="000000"/>
                </a:solidFill>
              </a:rPr>
              <a:t>, суммарно 20—25 г. </a:t>
            </a:r>
          </a:p>
          <a:p>
            <a:pPr eaLnBrk="1" hangingPunct="1">
              <a:lnSpc>
                <a:spcPct val="80000"/>
              </a:lnSpc>
              <a:spcBef>
                <a:spcPts val="550"/>
              </a:spcBef>
              <a:buFont typeface="Arial" charset="0"/>
              <a:buNone/>
            </a:pPr>
            <a:endParaRPr lang="ru-RU" sz="2200" dirty="0">
              <a:solidFill>
                <a:srgbClr val="000000"/>
              </a:solidFill>
            </a:endParaRPr>
          </a:p>
        </p:txBody>
      </p:sp>
    </p:spTree>
    <p:extLst>
      <p:ext uri="{BB962C8B-B14F-4D97-AF65-F5344CB8AC3E}">
        <p14:creationId xmlns:p14="http://schemas.microsoft.com/office/powerpoint/2010/main" val="42850093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41275"/>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3555" name="Text Box 2"/>
          <p:cNvSpPr txBox="1">
            <a:spLocks noChangeArrowheads="1"/>
          </p:cNvSpPr>
          <p:nvPr/>
        </p:nvSpPr>
        <p:spPr bwMode="auto">
          <a:xfrm>
            <a:off x="457200" y="476250"/>
            <a:ext cx="8229600" cy="564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9pPr>
          </a:lstStyle>
          <a:p>
            <a:pPr algn="just" eaLnBrk="1" hangingPunct="1">
              <a:lnSpc>
                <a:spcPct val="95000"/>
              </a:lnSpc>
              <a:spcBef>
                <a:spcPts val="500"/>
              </a:spcBef>
              <a:buFont typeface="Arial" charset="0"/>
              <a:buChar char="•"/>
            </a:pPr>
            <a:r>
              <a:rPr lang="ru-RU" sz="2000">
                <a:solidFill>
                  <a:srgbClr val="000000"/>
                </a:solidFill>
              </a:rPr>
              <a:t>При лёгочной, септической форме, развитии геморрагии немедленно приступают к купированию синдрома диссеминированного внутрисосудистого свертывания: проводят </a:t>
            </a:r>
            <a:r>
              <a:rPr lang="ru-RU" sz="2000">
                <a:solidFill>
                  <a:srgbClr val="0066CC"/>
                </a:solidFill>
                <a:hlinkClick r:id="rId3"/>
              </a:rPr>
              <a:t>плазмаферез</a:t>
            </a:r>
            <a:r>
              <a:rPr lang="ru-RU" sz="2000">
                <a:solidFill>
                  <a:srgbClr val="000000"/>
                </a:solidFill>
              </a:rPr>
              <a:t> в объёме удаляемой плазмы 1—1,5 л при замещении таким же количеством свежезамороженной плазмы.</a:t>
            </a:r>
          </a:p>
          <a:p>
            <a:pPr algn="just" eaLnBrk="1" hangingPunct="1">
              <a:lnSpc>
                <a:spcPct val="95000"/>
              </a:lnSpc>
              <a:spcBef>
                <a:spcPts val="500"/>
              </a:spcBef>
              <a:buFont typeface="Arial" charset="0"/>
              <a:buChar char="•"/>
            </a:pPr>
            <a:r>
              <a:rPr lang="ru-RU" sz="2000">
                <a:solidFill>
                  <a:srgbClr val="000000"/>
                </a:solidFill>
              </a:rPr>
              <a:t> При наличии геморрагического синдрома ежесуточные введения свежезамороженной плазмы не должны быть менее 2 л. До купирования острейших проявлений сепсиса плазмаферез проводят ежедневно. Исчезновение признаков геморрагического синдрома, стабилизация артериального давления обычно при сепсисе являются основаниями для прекращения сеансов плазмафереза. Вместе с тем эффект плазмафереза в остром периоде болезни наблюдается практически немедленно, уменьшаются признаки интоксикации, снижается потребность в допамине для стабилизации артериального давления, стихают мышечные боли, уменьшается одышка.</a:t>
            </a:r>
          </a:p>
        </p:txBody>
      </p:sp>
    </p:spTree>
    <p:extLst>
      <p:ext uri="{BB962C8B-B14F-4D97-AF65-F5344CB8AC3E}">
        <p14:creationId xmlns:p14="http://schemas.microsoft.com/office/powerpoint/2010/main" val="2551764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57200" y="-331788"/>
            <a:ext cx="8229600" cy="1920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
            </a:r>
            <a:br>
              <a:rPr lang="ru-RU" sz="4000" b="1">
                <a:solidFill>
                  <a:srgbClr val="000000"/>
                </a:solidFill>
              </a:rPr>
            </a:br>
            <a:r>
              <a:rPr lang="ru-RU" sz="4000" b="1">
                <a:solidFill>
                  <a:srgbClr val="000000"/>
                </a:solidFill>
              </a:rPr>
              <a:t>Прогноз</a:t>
            </a:r>
            <a:br>
              <a:rPr lang="ru-RU" sz="4000" b="1">
                <a:solidFill>
                  <a:srgbClr val="000000"/>
                </a:solidFill>
              </a:rPr>
            </a:br>
            <a:endParaRPr lang="ru-RU" sz="4000" b="1">
              <a:solidFill>
                <a:srgbClr val="000000"/>
              </a:solidFill>
            </a:endParaRPr>
          </a:p>
        </p:txBody>
      </p:sp>
      <p:sp>
        <p:nvSpPr>
          <p:cNvPr id="2457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9pPr>
          </a:lstStyle>
          <a:p>
            <a:pPr algn="just" eaLnBrk="1" hangingPunct="1">
              <a:lnSpc>
                <a:spcPct val="90000"/>
              </a:lnSpc>
              <a:spcBef>
                <a:spcPts val="800"/>
              </a:spcBef>
              <a:buClrTx/>
              <a:buFontTx/>
              <a:buNone/>
            </a:pPr>
            <a:r>
              <a:rPr lang="ru-RU" sz="3200">
                <a:solidFill>
                  <a:srgbClr val="000000"/>
                </a:solidFill>
              </a:rPr>
              <a:t>В условиях современной терапии смертность при бубонной форме не превышает 5-10 %, но и при других формах процент выздоровлений достаточно высок, если лечение начато рано. В ряде случаев возможна быстротечная септическая форма заболевания, слабо поддающаяся прижизненной диагностике и лечению («молниеносная форма чумы»).</a:t>
            </a:r>
          </a:p>
        </p:txBody>
      </p:sp>
    </p:spTree>
    <p:extLst>
      <p:ext uri="{BB962C8B-B14F-4D97-AF65-F5344CB8AC3E}">
        <p14:creationId xmlns:p14="http://schemas.microsoft.com/office/powerpoint/2010/main" val="19555108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17145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
            </a:r>
            <a:br>
              <a:rPr lang="ru-RU" sz="4000" b="1">
                <a:solidFill>
                  <a:srgbClr val="000000"/>
                </a:solidFill>
              </a:rPr>
            </a:br>
            <a:endParaRPr lang="ru-RU" sz="4000" b="1">
              <a:solidFill>
                <a:srgbClr val="000000"/>
              </a:solidFill>
            </a:endParaRPr>
          </a:p>
        </p:txBody>
      </p:sp>
      <p:grpSp>
        <p:nvGrpSpPr>
          <p:cNvPr id="25603" name="Group 2"/>
          <p:cNvGrpSpPr>
            <a:grpSpLocks/>
          </p:cNvGrpSpPr>
          <p:nvPr/>
        </p:nvGrpSpPr>
        <p:grpSpPr bwMode="auto">
          <a:xfrm>
            <a:off x="5364163" y="908050"/>
            <a:ext cx="3598862" cy="4319588"/>
            <a:chOff x="3379" y="572"/>
            <a:chExt cx="2267" cy="2721"/>
          </a:xfrm>
        </p:grpSpPr>
        <p:pic>
          <p:nvPicPr>
            <p:cNvPr id="256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 y="572"/>
              <a:ext cx="2267" cy="27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7" name="Text Box 4"/>
            <p:cNvSpPr txBox="1">
              <a:spLocks noChangeArrowheads="1"/>
            </p:cNvSpPr>
            <p:nvPr/>
          </p:nvSpPr>
          <p:spPr bwMode="auto">
            <a:xfrm>
              <a:off x="3379" y="572"/>
              <a:ext cx="2267" cy="2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27653" name="Rectangle 5"/>
          <p:cNvSpPr>
            <a:spLocks noChangeArrowheads="1"/>
          </p:cNvSpPr>
          <p:nvPr/>
        </p:nvSpPr>
        <p:spPr bwMode="auto">
          <a:xfrm>
            <a:off x="250825" y="836613"/>
            <a:ext cx="4681538" cy="5791200"/>
          </a:xfrm>
          <a:prstGeom prst="rect">
            <a:avLst/>
          </a:prstGeom>
          <a:solidFill>
            <a:schemeClr val="accent2">
              <a:lumMod val="60000"/>
              <a:lumOff val="40000"/>
            </a:schemeClr>
          </a:solidFill>
          <a:ln>
            <a:noFill/>
          </a:ln>
          <a:effectLst/>
        </p:spPr>
        <p:txBody>
          <a:bodyPr lIns="90000" tIns="46800" rIns="90000" bIns="46800">
            <a:spAutoFit/>
          </a:bodyPr>
          <a:lstStyle/>
          <a:p>
            <a:pPr>
              <a:spcBef>
                <a:spcPts val="5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200" b="1" dirty="0" err="1">
                <a:solidFill>
                  <a:srgbClr val="000000"/>
                </a:solidFill>
              </a:rPr>
              <a:t>Холе́ра</a:t>
            </a:r>
            <a:r>
              <a:rPr lang="ru-RU" sz="2200" dirty="0">
                <a:solidFill>
                  <a:srgbClr val="000000"/>
                </a:solidFill>
              </a:rPr>
              <a:t> (</a:t>
            </a:r>
            <a:r>
              <a:rPr lang="ru-RU" sz="2200" dirty="0">
                <a:solidFill>
                  <a:srgbClr val="0066CC"/>
                </a:solidFill>
                <a:hlinkClick r:id="rId4"/>
              </a:rPr>
              <a:t>лат.</a:t>
            </a:r>
            <a:r>
              <a:rPr lang="ru-RU" sz="2200" dirty="0">
                <a:solidFill>
                  <a:srgbClr val="000000"/>
                </a:solidFill>
              </a:rPr>
              <a:t> </a:t>
            </a:r>
            <a:r>
              <a:rPr lang="ru-RU" sz="2200" i="1" dirty="0" err="1">
                <a:solidFill>
                  <a:srgbClr val="000000"/>
                </a:solidFill>
              </a:rPr>
              <a:t>cholera</a:t>
            </a:r>
            <a:r>
              <a:rPr lang="ru-RU" sz="2200" i="1" dirty="0">
                <a:solidFill>
                  <a:srgbClr val="000000"/>
                </a:solidFill>
              </a:rPr>
              <a:t> (греч. </a:t>
            </a:r>
            <a:r>
              <a:rPr lang="ru-RU" sz="2200" i="1" dirty="0" err="1">
                <a:solidFill>
                  <a:srgbClr val="000000"/>
                </a:solidFill>
              </a:rPr>
              <a:t>cholera</a:t>
            </a:r>
            <a:r>
              <a:rPr lang="ru-RU" sz="2200" i="1" dirty="0">
                <a:solidFill>
                  <a:srgbClr val="000000"/>
                </a:solidFill>
              </a:rPr>
              <a:t>, от </a:t>
            </a:r>
            <a:r>
              <a:rPr lang="ru-RU" sz="2200" i="1" dirty="0" err="1">
                <a:solidFill>
                  <a:srgbClr val="000000"/>
                </a:solidFill>
              </a:rPr>
              <a:t>cholē</a:t>
            </a:r>
            <a:r>
              <a:rPr lang="ru-RU" sz="2200" i="1" dirty="0">
                <a:solidFill>
                  <a:srgbClr val="000000"/>
                </a:solidFill>
              </a:rPr>
              <a:t> желчь + </a:t>
            </a:r>
            <a:r>
              <a:rPr lang="ru-RU" sz="2200" i="1" dirty="0" err="1">
                <a:solidFill>
                  <a:srgbClr val="000000"/>
                </a:solidFill>
              </a:rPr>
              <a:t>rheō</a:t>
            </a:r>
            <a:r>
              <a:rPr lang="ru-RU" sz="2200" i="1" dirty="0">
                <a:solidFill>
                  <a:srgbClr val="000000"/>
                </a:solidFill>
              </a:rPr>
              <a:t> течь, истекать</a:t>
            </a:r>
            <a:r>
              <a:rPr lang="ru-RU" sz="2200" dirty="0">
                <a:solidFill>
                  <a:srgbClr val="000000"/>
                </a:solidFill>
              </a:rPr>
              <a:t>)) — острая кишечная </a:t>
            </a:r>
            <a:r>
              <a:rPr lang="ru-RU" sz="2200" dirty="0" err="1">
                <a:solidFill>
                  <a:srgbClr val="0066CC"/>
                </a:solidFill>
                <a:hlinkClick r:id="rId5"/>
              </a:rPr>
              <a:t>антропонозная</a:t>
            </a:r>
            <a:r>
              <a:rPr lang="ru-RU" sz="2200" dirty="0">
                <a:solidFill>
                  <a:srgbClr val="0066CC"/>
                </a:solidFill>
                <a:hlinkClick r:id="rId5"/>
              </a:rPr>
              <a:t> инфекция</a:t>
            </a:r>
            <a:r>
              <a:rPr lang="ru-RU" sz="2200" dirty="0">
                <a:solidFill>
                  <a:srgbClr val="000000"/>
                </a:solidFill>
              </a:rPr>
              <a:t>, вызываемая бактериями вида </a:t>
            </a:r>
            <a:r>
              <a:rPr lang="ru-RU" sz="2200" i="1" dirty="0" err="1">
                <a:solidFill>
                  <a:srgbClr val="0066CC"/>
                </a:solidFill>
                <a:hlinkClick r:id="rId6"/>
              </a:rPr>
              <a:t>Vibrio</a:t>
            </a:r>
            <a:r>
              <a:rPr lang="ru-RU" sz="2200" i="1" dirty="0">
                <a:solidFill>
                  <a:srgbClr val="0066CC"/>
                </a:solidFill>
                <a:hlinkClick r:id="rId6"/>
              </a:rPr>
              <a:t> </a:t>
            </a:r>
            <a:r>
              <a:rPr lang="ru-RU" sz="2200" i="1" dirty="0" err="1">
                <a:solidFill>
                  <a:srgbClr val="0066CC"/>
                </a:solidFill>
                <a:hlinkClick r:id="rId6"/>
              </a:rPr>
              <a:t>cholerae</a:t>
            </a:r>
            <a:r>
              <a:rPr lang="ru-RU" sz="2200" dirty="0">
                <a:solidFill>
                  <a:srgbClr val="000000"/>
                </a:solidFill>
              </a:rPr>
              <a:t>. Характеризуется фекально-оральным механизмом заражения, поражением тонкого </a:t>
            </a:r>
            <a:r>
              <a:rPr lang="ru-RU" sz="2200" dirty="0">
                <a:solidFill>
                  <a:srgbClr val="0066CC"/>
                </a:solidFill>
                <a:hlinkClick r:id="rId7"/>
              </a:rPr>
              <a:t>кишечника</a:t>
            </a:r>
            <a:r>
              <a:rPr lang="ru-RU" sz="2200" dirty="0">
                <a:solidFill>
                  <a:srgbClr val="000000"/>
                </a:solidFill>
              </a:rPr>
              <a:t>, водянистой диареей, рвотой, быстрейшей потерей организмом </a:t>
            </a:r>
            <a:r>
              <a:rPr lang="ru-RU" sz="2200" dirty="0">
                <a:solidFill>
                  <a:srgbClr val="0066CC"/>
                </a:solidFill>
                <a:hlinkClick r:id="rId8"/>
              </a:rPr>
              <a:t>жидкости</a:t>
            </a:r>
            <a:r>
              <a:rPr lang="ru-RU" sz="2200" dirty="0">
                <a:solidFill>
                  <a:srgbClr val="000000"/>
                </a:solidFill>
              </a:rPr>
              <a:t> и </a:t>
            </a:r>
            <a:r>
              <a:rPr lang="ru-RU" sz="2200" dirty="0">
                <a:solidFill>
                  <a:srgbClr val="0066CC"/>
                </a:solidFill>
                <a:hlinkClick r:id="rId9"/>
              </a:rPr>
              <a:t>электролитов</a:t>
            </a:r>
            <a:r>
              <a:rPr lang="ru-RU" sz="2200" dirty="0">
                <a:solidFill>
                  <a:srgbClr val="000000"/>
                </a:solidFill>
              </a:rPr>
              <a:t> с развитием различной степени обезвоживания вплоть до </a:t>
            </a:r>
            <a:r>
              <a:rPr lang="ru-RU" sz="2200" dirty="0" err="1">
                <a:solidFill>
                  <a:srgbClr val="0066CC"/>
                </a:solidFill>
                <a:hlinkClick r:id="rId10"/>
              </a:rPr>
              <a:t>гиповолемического</a:t>
            </a:r>
            <a:r>
              <a:rPr lang="ru-RU" sz="2200" dirty="0">
                <a:solidFill>
                  <a:srgbClr val="0066CC"/>
                </a:solidFill>
                <a:hlinkClick r:id="rId10"/>
              </a:rPr>
              <a:t> шока</a:t>
            </a:r>
            <a:r>
              <a:rPr lang="ru-RU" sz="2200" dirty="0">
                <a:solidFill>
                  <a:srgbClr val="000000"/>
                </a:solidFill>
              </a:rPr>
              <a:t> и </a:t>
            </a:r>
            <a:r>
              <a:rPr lang="ru-RU" sz="2200" dirty="0">
                <a:solidFill>
                  <a:srgbClr val="0066CC"/>
                </a:solidFill>
                <a:hlinkClick r:id="rId11"/>
              </a:rPr>
              <a:t>смерти</a:t>
            </a:r>
            <a:r>
              <a:rPr lang="ru-RU" sz="2200" dirty="0">
                <a:solidFill>
                  <a:srgbClr val="000000"/>
                </a:solidFill>
              </a:rPr>
              <a:t>.</a:t>
            </a:r>
          </a:p>
        </p:txBody>
      </p:sp>
      <p:sp>
        <p:nvSpPr>
          <p:cNvPr id="25605" name="Rectangle 6"/>
          <p:cNvSpPr>
            <a:spLocks noChangeArrowheads="1"/>
          </p:cNvSpPr>
          <p:nvPr/>
        </p:nvSpPr>
        <p:spPr bwMode="auto">
          <a:xfrm>
            <a:off x="539750" y="260350"/>
            <a:ext cx="7848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a:solidFill>
                  <a:srgbClr val="000000"/>
                </a:solidFill>
              </a:rPr>
              <a:t>Холера</a:t>
            </a:r>
          </a:p>
        </p:txBody>
      </p:sp>
    </p:spTree>
    <p:extLst>
      <p:ext uri="{BB962C8B-B14F-4D97-AF65-F5344CB8AC3E}">
        <p14:creationId xmlns:p14="http://schemas.microsoft.com/office/powerpoint/2010/main" val="7893618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457200" y="476250"/>
            <a:ext cx="8229600" cy="564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9pPr>
          </a:lstStyle>
          <a:p>
            <a:pPr eaLnBrk="1" hangingPunct="1">
              <a:lnSpc>
                <a:spcPct val="90000"/>
              </a:lnSpc>
              <a:spcBef>
                <a:spcPts val="700"/>
              </a:spcBef>
              <a:buClrTx/>
              <a:buFontTx/>
              <a:buNone/>
            </a:pPr>
            <a:r>
              <a:rPr lang="ru-RU" sz="2800">
                <a:solidFill>
                  <a:srgbClr val="000000"/>
                </a:solidFill>
              </a:rPr>
              <a:t>   Заражение происходит главным образом при питье необеззараженной </a:t>
            </a:r>
            <a:r>
              <a:rPr lang="ru-RU" sz="2800">
                <a:solidFill>
                  <a:srgbClr val="0066CC"/>
                </a:solidFill>
                <a:hlinkClick r:id="rId3"/>
              </a:rPr>
              <a:t>воды</a:t>
            </a:r>
            <a:r>
              <a:rPr lang="ru-RU" sz="2800">
                <a:solidFill>
                  <a:srgbClr val="000000"/>
                </a:solidFill>
              </a:rPr>
              <a:t>, заглатывании воды при купании в загрязнённых водоёмах, во время умывания, а также при мытье посуды заражённой водой. Заражение может происходить при употреблении пищи, инфицированной во время кулинарной обработки, её хранени, мытья или раздачи, особенно продуктами, не подвергающимися термической обработке (моллюски, креветки, вяленая и слабосоленая рыба). Возможен контактно-бытовой (через загрязнённые руки) путь передачи. Кроме того, холерные вибрионы могут переноситься мухами.</a:t>
            </a:r>
          </a:p>
        </p:txBody>
      </p:sp>
    </p:spTree>
    <p:extLst>
      <p:ext uri="{BB962C8B-B14F-4D97-AF65-F5344CB8AC3E}">
        <p14:creationId xmlns:p14="http://schemas.microsoft.com/office/powerpoint/2010/main" val="11851803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Инкубационный период</a:t>
            </a:r>
            <a:br>
              <a:rPr lang="ru-RU" sz="4000" b="1">
                <a:solidFill>
                  <a:srgbClr val="000000"/>
                </a:solidFill>
              </a:rPr>
            </a:br>
            <a:endParaRPr lang="ru-RU" sz="4000" b="1">
              <a:solidFill>
                <a:srgbClr val="000000"/>
              </a:solidFill>
            </a:endParaRPr>
          </a:p>
        </p:txBody>
      </p:sp>
      <p:sp>
        <p:nvSpPr>
          <p:cNvPr id="2765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icrosoft YaHei" charset="-122"/>
              </a:defRPr>
            </a:lvl9pPr>
          </a:lstStyle>
          <a:p>
            <a:pPr eaLnBrk="1" hangingPunct="1">
              <a:spcBef>
                <a:spcPts val="800"/>
              </a:spcBef>
              <a:buClrTx/>
              <a:buFontTx/>
              <a:buNone/>
            </a:pPr>
            <a:r>
              <a:rPr lang="ru-RU" sz="3200">
                <a:solidFill>
                  <a:srgbClr val="000000"/>
                </a:solidFill>
              </a:rPr>
              <a:t>   Инкубационный период длится от нескольких часов до 5 суток, чаще 24-48 </a:t>
            </a:r>
            <a:r>
              <a:rPr lang="ru-RU" sz="3200">
                <a:solidFill>
                  <a:srgbClr val="0066CC"/>
                </a:solidFill>
              </a:rPr>
              <a:t>часов</a:t>
            </a:r>
            <a:r>
              <a:rPr lang="ru-RU" sz="3200">
                <a:solidFill>
                  <a:srgbClr val="000000"/>
                </a:solidFill>
              </a:rPr>
              <a:t>. Тяжесть заболевания варьирует — от стёртых, субклинических форм до тяжёлых состояний с резким обезвоживанием и смертью в течение 24-48 часов..</a:t>
            </a:r>
          </a:p>
        </p:txBody>
      </p:sp>
    </p:spTree>
    <p:extLst>
      <p:ext uri="{BB962C8B-B14F-4D97-AF65-F5344CB8AC3E}">
        <p14:creationId xmlns:p14="http://schemas.microsoft.com/office/powerpoint/2010/main" val="4183664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Степени обезвоживания</a:t>
            </a:r>
            <a:br>
              <a:rPr lang="ru-RU" sz="4000" b="1">
                <a:solidFill>
                  <a:srgbClr val="000000"/>
                </a:solidFill>
              </a:rPr>
            </a:br>
            <a:endParaRPr lang="ru-RU" sz="4000" b="1">
              <a:solidFill>
                <a:srgbClr val="000000"/>
              </a:solidFill>
            </a:endParaRPr>
          </a:p>
        </p:txBody>
      </p:sp>
      <p:sp>
        <p:nvSpPr>
          <p:cNvPr id="28675" name="Text Box 2"/>
          <p:cNvSpPr txBox="1">
            <a:spLocks noChangeArrowheads="1"/>
          </p:cNvSpPr>
          <p:nvPr/>
        </p:nvSpPr>
        <p:spPr bwMode="auto">
          <a:xfrm>
            <a:off x="457200" y="1600200"/>
            <a:ext cx="8507413" cy="492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9pPr>
          </a:lstStyle>
          <a:p>
            <a:pPr eaLnBrk="1" hangingPunct="1">
              <a:spcBef>
                <a:spcPts val="800"/>
              </a:spcBef>
              <a:buClrTx/>
              <a:buFontTx/>
              <a:buNone/>
            </a:pPr>
            <a:r>
              <a:rPr lang="ru-RU" sz="3200">
                <a:solidFill>
                  <a:srgbClr val="000000"/>
                </a:solidFill>
              </a:rPr>
              <a:t>I степень — потеря жидкости не превышает 3 % первоначальной </a:t>
            </a:r>
            <a:r>
              <a:rPr lang="ru-RU" sz="3200">
                <a:solidFill>
                  <a:srgbClr val="0066CC"/>
                </a:solidFill>
                <a:hlinkClick r:id="rId3"/>
              </a:rPr>
              <a:t>массы</a:t>
            </a:r>
            <a:r>
              <a:rPr lang="ru-RU" sz="3200">
                <a:solidFill>
                  <a:srgbClr val="000000"/>
                </a:solidFill>
              </a:rPr>
              <a:t> тела;</a:t>
            </a:r>
            <a:br>
              <a:rPr lang="ru-RU" sz="3200">
                <a:solidFill>
                  <a:srgbClr val="000000"/>
                </a:solidFill>
              </a:rPr>
            </a:br>
            <a:r>
              <a:rPr lang="ru-RU" sz="3200">
                <a:solidFill>
                  <a:srgbClr val="000000"/>
                </a:solidFill>
              </a:rPr>
              <a:t>II степень — потеря 4 — 6 % первоначальной массы тела;</a:t>
            </a:r>
            <a:br>
              <a:rPr lang="ru-RU" sz="3200">
                <a:solidFill>
                  <a:srgbClr val="000000"/>
                </a:solidFill>
              </a:rPr>
            </a:br>
            <a:r>
              <a:rPr lang="ru-RU" sz="3200">
                <a:solidFill>
                  <a:srgbClr val="000000"/>
                </a:solidFill>
              </a:rPr>
              <a:t>III степень — потеря 7 — 9 % первоначальной массы тела;</a:t>
            </a:r>
            <a:br>
              <a:rPr lang="ru-RU" sz="3200">
                <a:solidFill>
                  <a:srgbClr val="000000"/>
                </a:solidFill>
              </a:rPr>
            </a:br>
            <a:r>
              <a:rPr lang="ru-RU" sz="3200">
                <a:solidFill>
                  <a:srgbClr val="000000"/>
                </a:solidFill>
              </a:rPr>
              <a:t>IV степень — более 9 % первоначальной массы тела.</a:t>
            </a:r>
          </a:p>
        </p:txBody>
      </p:sp>
    </p:spTree>
    <p:extLst>
      <p:ext uri="{BB962C8B-B14F-4D97-AF65-F5344CB8AC3E}">
        <p14:creationId xmlns:p14="http://schemas.microsoft.com/office/powerpoint/2010/main" val="1123170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Лёгкая степень</a:t>
            </a:r>
            <a:br>
              <a:rPr lang="ru-RU" sz="4000" b="1">
                <a:solidFill>
                  <a:srgbClr val="000000"/>
                </a:solidFill>
              </a:rPr>
            </a:br>
            <a:endParaRPr lang="ru-RU" sz="4000" b="1">
              <a:solidFill>
                <a:srgbClr val="000000"/>
              </a:solidFill>
            </a:endParaRPr>
          </a:p>
        </p:txBody>
      </p:sp>
      <p:sp>
        <p:nvSpPr>
          <p:cNvPr id="30722" name="Text Box 2"/>
          <p:cNvSpPr txBox="1">
            <a:spLocks noChangeArrowheads="1"/>
          </p:cNvSpPr>
          <p:nvPr/>
        </p:nvSpPr>
        <p:spPr bwMode="auto">
          <a:xfrm>
            <a:off x="457200" y="1600200"/>
            <a:ext cx="8229600" cy="4525963"/>
          </a:xfrm>
          <a:prstGeom prst="rect">
            <a:avLst/>
          </a:prstGeom>
          <a:solidFill>
            <a:schemeClr val="accent2">
              <a:lumMod val="60000"/>
              <a:lumOff val="40000"/>
            </a:schemeClr>
          </a:solid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9pPr>
          </a:lstStyle>
          <a:p>
            <a:pPr>
              <a:spcBef>
                <a:spcPts val="700"/>
              </a:spcBef>
              <a:buClrTx/>
              <a:buFontTx/>
              <a:buNone/>
              <a:defRPr/>
            </a:pPr>
            <a:r>
              <a:rPr lang="ru-RU" sz="2800" smtClean="0"/>
              <a:t>   При этой форме наблюдается жидкий стул и рвота, которые могут быть однократными. </a:t>
            </a:r>
            <a:r>
              <a:rPr lang="ru-RU" sz="2800" smtClean="0">
                <a:solidFill>
                  <a:srgbClr val="0066CC"/>
                </a:solidFill>
                <a:hlinkClick r:id="rId3"/>
              </a:rPr>
              <a:t>Обезвоживание</a:t>
            </a:r>
            <a:r>
              <a:rPr lang="ru-RU" sz="2800" smtClean="0"/>
              <a:t> не превышает 1-3 % массы тела (</a:t>
            </a:r>
            <a:r>
              <a:rPr lang="ru-RU" sz="2800" smtClean="0">
                <a:solidFill>
                  <a:srgbClr val="0066CC"/>
                </a:solidFill>
                <a:hlinkClick r:id="rId4"/>
              </a:rPr>
              <a:t>дегидратация</a:t>
            </a:r>
            <a:r>
              <a:rPr lang="ru-RU" sz="2800" smtClean="0"/>
              <a:t> 1-й степени). Самочувствие больного удовлетворительное. Жалобы на сухость во рту, повышенную жажду, мышечная слабость. Такие больные не всегда обращаются за медицинской помощью, чаще всего их обнаруживают в очагах. Через 1-2 дня всё прекращается </a:t>
            </a:r>
          </a:p>
        </p:txBody>
      </p:sp>
    </p:spTree>
    <p:extLst>
      <p:ext uri="{BB962C8B-B14F-4D97-AF65-F5344CB8AC3E}">
        <p14:creationId xmlns:p14="http://schemas.microsoft.com/office/powerpoint/2010/main" val="13197355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Средне-тяжёлая степень</a:t>
            </a:r>
            <a:br>
              <a:rPr lang="ru-RU" sz="4000" b="1">
                <a:solidFill>
                  <a:srgbClr val="000000"/>
                </a:solidFill>
              </a:rPr>
            </a:br>
            <a:endParaRPr lang="ru-RU" sz="4000" b="1">
              <a:solidFill>
                <a:srgbClr val="000000"/>
              </a:solidFill>
            </a:endParaRPr>
          </a:p>
        </p:txBody>
      </p:sp>
      <p:sp>
        <p:nvSpPr>
          <p:cNvPr id="31746" name="Text Box 2"/>
          <p:cNvSpPr txBox="1">
            <a:spLocks noChangeArrowheads="1"/>
          </p:cNvSpPr>
          <p:nvPr/>
        </p:nvSpPr>
        <p:spPr bwMode="auto">
          <a:xfrm>
            <a:off x="457200" y="1600200"/>
            <a:ext cx="8229600" cy="4525963"/>
          </a:xfrm>
          <a:prstGeom prst="rect">
            <a:avLst/>
          </a:prstGeom>
          <a:solidFill>
            <a:schemeClr val="accent2">
              <a:lumMod val="60000"/>
              <a:lumOff val="40000"/>
            </a:schemeClr>
          </a:solid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9pPr>
          </a:lstStyle>
          <a:p>
            <a:pPr>
              <a:lnSpc>
                <a:spcPct val="80000"/>
              </a:lnSpc>
              <a:spcBef>
                <a:spcPts val="600"/>
              </a:spcBef>
              <a:buClrTx/>
              <a:buFontTx/>
              <a:buNone/>
              <a:defRPr/>
            </a:pPr>
            <a:r>
              <a:rPr lang="ru-RU" sz="1600" dirty="0" smtClean="0"/>
              <a:t>       </a:t>
            </a:r>
            <a:r>
              <a:rPr lang="ru-RU" sz="2400" dirty="0" smtClean="0"/>
              <a:t>Начало заболевания острое, с частым стулом до 15-20 раз в сутки, который постепенно теряет каловый характер и принимает вид рисового отвара. </a:t>
            </a:r>
            <a:r>
              <a:rPr lang="ru-RU" sz="2400" b="1" dirty="0" smtClean="0"/>
              <a:t>При поносе отсутствует боль в животе.</a:t>
            </a:r>
          </a:p>
          <a:p>
            <a:pPr>
              <a:lnSpc>
                <a:spcPct val="80000"/>
              </a:lnSpc>
              <a:spcBef>
                <a:spcPts val="600"/>
              </a:spcBef>
              <a:buClrTx/>
              <a:buFontTx/>
              <a:buNone/>
              <a:defRPr/>
            </a:pPr>
            <a:r>
              <a:rPr lang="ru-RU" sz="2400" dirty="0" smtClean="0"/>
              <a:t>     Вскоре к поносу присоединяется обильная </a:t>
            </a:r>
            <a:r>
              <a:rPr lang="ru-RU" sz="2400" b="1" dirty="0" smtClean="0"/>
              <a:t>рвота без тошноты</a:t>
            </a:r>
            <a:r>
              <a:rPr lang="ru-RU" sz="2400" dirty="0" smtClean="0"/>
              <a:t>. Нарастает обезвоживание, потеря жидкости составляет 4-6 % массы тела (дегидратация 2-й степени). Появляются </a:t>
            </a:r>
            <a:r>
              <a:rPr lang="ru-RU" sz="2400" dirty="0" smtClean="0">
                <a:solidFill>
                  <a:srgbClr val="0066CC"/>
                </a:solidFill>
                <a:hlinkClick r:id="rId3"/>
              </a:rPr>
              <a:t>судороги</a:t>
            </a:r>
            <a:r>
              <a:rPr lang="ru-RU" sz="2400" dirty="0" smtClean="0"/>
              <a:t> отдельных групп мышц. Голос становится сиплым. Больные жалуются на сухость во рту, жажду, слабость. Отмечается </a:t>
            </a:r>
            <a:r>
              <a:rPr lang="ru-RU" sz="2400" dirty="0" smtClean="0">
                <a:solidFill>
                  <a:srgbClr val="0066CC"/>
                </a:solidFill>
                <a:hlinkClick r:id="rId4"/>
              </a:rPr>
              <a:t>цианоз</a:t>
            </a:r>
            <a:r>
              <a:rPr lang="ru-RU" sz="2400" dirty="0" smtClean="0"/>
              <a:t> губ, иногда </a:t>
            </a:r>
            <a:r>
              <a:rPr lang="ru-RU" sz="2400" dirty="0" err="1" smtClean="0">
                <a:solidFill>
                  <a:srgbClr val="0066CC"/>
                </a:solidFill>
                <a:hlinkClick r:id="rId5"/>
              </a:rPr>
              <a:t>акроцианоз</a:t>
            </a:r>
            <a:r>
              <a:rPr lang="ru-RU" sz="2400" dirty="0" smtClean="0"/>
              <a:t>. </a:t>
            </a:r>
            <a:r>
              <a:rPr lang="ru-RU" sz="2400" dirty="0" smtClean="0">
                <a:solidFill>
                  <a:srgbClr val="0066CC"/>
                </a:solidFill>
                <a:hlinkClick r:id="rId6"/>
              </a:rPr>
              <a:t>Тургор</a:t>
            </a:r>
            <a:r>
              <a:rPr lang="ru-RU" sz="2400" dirty="0" smtClean="0"/>
              <a:t> кожи уменьшается. Тахикардия.</a:t>
            </a:r>
          </a:p>
        </p:txBody>
      </p:sp>
    </p:spTree>
    <p:extLst>
      <p:ext uri="{BB962C8B-B14F-4D97-AF65-F5344CB8AC3E}">
        <p14:creationId xmlns:p14="http://schemas.microsoft.com/office/powerpoint/2010/main" val="2351328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Тяжёлая степень</a:t>
            </a:r>
            <a:br>
              <a:rPr lang="ru-RU" sz="4000" b="1">
                <a:solidFill>
                  <a:srgbClr val="000000"/>
                </a:solidFill>
              </a:rPr>
            </a:br>
            <a:endParaRPr lang="ru-RU" sz="4000" b="1">
              <a:solidFill>
                <a:srgbClr val="000000"/>
              </a:solidFill>
            </a:endParaRPr>
          </a:p>
        </p:txBody>
      </p:sp>
      <p:sp>
        <p:nvSpPr>
          <p:cNvPr id="32770" name="Text Box 2"/>
          <p:cNvSpPr txBox="1">
            <a:spLocks noChangeArrowheads="1"/>
          </p:cNvSpPr>
          <p:nvPr/>
        </p:nvSpPr>
        <p:spPr bwMode="auto">
          <a:xfrm>
            <a:off x="457200" y="1196975"/>
            <a:ext cx="8229600" cy="4929188"/>
          </a:xfrm>
          <a:prstGeom prst="rect">
            <a:avLst/>
          </a:prstGeom>
          <a:solidFill>
            <a:schemeClr val="accent2">
              <a:lumMod val="60000"/>
              <a:lumOff val="40000"/>
            </a:schemeClr>
          </a:solid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9pPr>
          </a:lstStyle>
          <a:p>
            <a:pPr algn="just">
              <a:lnSpc>
                <a:spcPct val="80000"/>
              </a:lnSpc>
              <a:spcBef>
                <a:spcPts val="600"/>
              </a:spcBef>
              <a:buClrTx/>
              <a:buFontTx/>
              <a:buNone/>
              <a:defRPr/>
            </a:pPr>
            <a:r>
              <a:rPr lang="ru-RU" sz="2400" dirty="0" smtClean="0"/>
              <a:t>    Характеризуется выраженной степенью обезвоживания с утратой 7-9 % жидкости и нарушением </a:t>
            </a:r>
            <a:r>
              <a:rPr lang="ru-RU" sz="2400" dirty="0" smtClean="0">
                <a:solidFill>
                  <a:srgbClr val="0066CC"/>
                </a:solidFill>
                <a:hlinkClick r:id="rId3"/>
              </a:rPr>
              <a:t>гемодинамики</a:t>
            </a:r>
            <a:r>
              <a:rPr lang="ru-RU" sz="2400" dirty="0" smtClean="0"/>
              <a:t> (дегидратация 3-й степени). У больных отмечается частый, обильный и водянистый стул, рвота, выраженные судороги мышц. Артериальное давление падает, пульс слабый, частый. Появляется цианоз, </a:t>
            </a:r>
            <a:r>
              <a:rPr lang="ru-RU" sz="2400" dirty="0" err="1" smtClean="0">
                <a:solidFill>
                  <a:srgbClr val="0066CC"/>
                </a:solidFill>
                <a:hlinkClick r:id="rId4"/>
              </a:rPr>
              <a:t>олигоурия</a:t>
            </a:r>
            <a:r>
              <a:rPr lang="ru-RU" sz="2400" dirty="0" smtClean="0"/>
              <a:t> или </a:t>
            </a:r>
            <a:r>
              <a:rPr lang="ru-RU" sz="2400" dirty="0" smtClean="0">
                <a:solidFill>
                  <a:srgbClr val="0066CC"/>
                </a:solidFill>
                <a:hlinkClick r:id="rId5"/>
              </a:rPr>
              <a:t>анурия</a:t>
            </a:r>
            <a:r>
              <a:rPr lang="ru-RU" sz="2400" dirty="0" smtClean="0"/>
              <a:t>. Черты лица заостряются, глаза западают, голос становится сиплым вплоть до </a:t>
            </a:r>
            <a:r>
              <a:rPr lang="ru-RU" sz="2400" dirty="0" smtClean="0">
                <a:solidFill>
                  <a:srgbClr val="0066CC"/>
                </a:solidFill>
                <a:hlinkClick r:id="rId6"/>
              </a:rPr>
              <a:t>афонии</a:t>
            </a:r>
            <a:r>
              <a:rPr lang="ru-RU" sz="2400" dirty="0" smtClean="0"/>
              <a:t>. Тургор кожи снижен, кожная складка не распрямляется, пальцы рук и ног в морщинах. Язык сухой. </a:t>
            </a:r>
          </a:p>
          <a:p>
            <a:pPr algn="just">
              <a:lnSpc>
                <a:spcPct val="80000"/>
              </a:lnSpc>
              <a:spcBef>
                <a:spcPts val="600"/>
              </a:spcBef>
              <a:buClrTx/>
              <a:buFontTx/>
              <a:buNone/>
              <a:defRPr/>
            </a:pPr>
            <a:r>
              <a:rPr lang="ru-RU" sz="2400" dirty="0" smtClean="0"/>
              <a:t>    Больные жалуются на значительную слабость и неукротимую жажду.</a:t>
            </a:r>
          </a:p>
        </p:txBody>
      </p:sp>
    </p:spTree>
    <p:extLst>
      <p:ext uri="{BB962C8B-B14F-4D97-AF65-F5344CB8AC3E}">
        <p14:creationId xmlns:p14="http://schemas.microsoft.com/office/powerpoint/2010/main" val="3655930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64096"/>
          </a:xfrm>
          <a:solidFill>
            <a:schemeClr val="tx2">
              <a:lumMod val="40000"/>
              <a:lumOff val="60000"/>
            </a:schemeClr>
          </a:solidFill>
        </p:spPr>
        <p:txBody>
          <a:bodyPr>
            <a:normAutofit fontScale="90000"/>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de-DE" sz="2000" dirty="0" err="1" smtClean="0">
                <a:latin typeface="Times New Roman" pitchFamily="18" charset="0"/>
                <a:cs typeface="Times New Roman" pitchFamily="18" charset="0"/>
              </a:rPr>
              <a:t>Перечень</a:t>
            </a:r>
            <a:r>
              <a:rPr lang="de-DE" sz="2000" dirty="0" smtClean="0">
                <a:latin typeface="Times New Roman" pitchFamily="18" charset="0"/>
                <a:cs typeface="Times New Roman" pitchFamily="18" charset="0"/>
              </a:rPr>
              <a:t> </a:t>
            </a:r>
            <a:r>
              <a:rPr lang="de-DE" sz="2000" dirty="0" err="1">
                <a:latin typeface="Times New Roman" pitchFamily="18" charset="0"/>
                <a:cs typeface="Times New Roman" pitchFamily="18" charset="0"/>
              </a:rPr>
              <a:t>инфекционных</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болезней</a:t>
            </a:r>
            <a:r>
              <a:rPr lang="de-DE" sz="2000" dirty="0">
                <a:latin typeface="Times New Roman" pitchFamily="18" charset="0"/>
                <a:cs typeface="Times New Roman" pitchFamily="18" charset="0"/>
              </a:rPr>
              <a:t>, </a:t>
            </a:r>
            <a:r>
              <a:rPr lang="de-DE" sz="2200" dirty="0" err="1">
                <a:latin typeface="Times New Roman" pitchFamily="18" charset="0"/>
                <a:cs typeface="Times New Roman" pitchFamily="18" charset="0"/>
              </a:rPr>
              <a:t>требующих</a:t>
            </a:r>
            <a:r>
              <a:rPr lang="de-DE" sz="2200" dirty="0">
                <a:latin typeface="Times New Roman" pitchFamily="18" charset="0"/>
                <a:cs typeface="Times New Roman" pitchFamily="18" charset="0"/>
              </a:rPr>
              <a:t> </a:t>
            </a:r>
            <a:r>
              <a:rPr lang="de-DE" sz="2200" dirty="0" err="1">
                <a:latin typeface="Times New Roman" pitchFamily="18" charset="0"/>
                <a:cs typeface="Times New Roman" pitchFamily="18" charset="0"/>
              </a:rPr>
              <a:t>проведения</a:t>
            </a:r>
            <a:r>
              <a:rPr lang="de-DE" sz="2200" dirty="0">
                <a:latin typeface="Times New Roman" pitchFamily="18" charset="0"/>
                <a:cs typeface="Times New Roman" pitchFamily="18" charset="0"/>
              </a:rPr>
              <a:t> </a:t>
            </a:r>
            <a:r>
              <a:rPr lang="de-DE" sz="2200" dirty="0" err="1">
                <a:latin typeface="Times New Roman" pitchFamily="18" charset="0"/>
                <a:cs typeface="Times New Roman" pitchFamily="18" charset="0"/>
              </a:rPr>
              <a:t>мероприятий</a:t>
            </a:r>
            <a:r>
              <a:rPr lang="de-DE" sz="2200" dirty="0">
                <a:latin typeface="Times New Roman" pitchFamily="18" charset="0"/>
                <a:cs typeface="Times New Roman" pitchFamily="18" charset="0"/>
              </a:rPr>
              <a:t> </a:t>
            </a:r>
            <a:r>
              <a:rPr lang="de-DE" sz="2200" dirty="0" err="1">
                <a:latin typeface="Times New Roman" pitchFamily="18" charset="0"/>
                <a:cs typeface="Times New Roman" pitchFamily="18" charset="0"/>
              </a:rPr>
              <a:t>по</a:t>
            </a:r>
            <a:r>
              <a:rPr lang="de-DE" sz="2200" dirty="0">
                <a:latin typeface="Times New Roman" pitchFamily="18" charset="0"/>
                <a:cs typeface="Times New Roman" pitchFamily="18" charset="0"/>
              </a:rPr>
              <a:t> </a:t>
            </a:r>
            <a:r>
              <a:rPr lang="de-DE" sz="2200" dirty="0" err="1">
                <a:latin typeface="Times New Roman" pitchFamily="18" charset="0"/>
                <a:cs typeface="Times New Roman" pitchFamily="18" charset="0"/>
              </a:rPr>
              <a:t>санитарной</a:t>
            </a:r>
            <a:r>
              <a:rPr lang="de-DE" sz="2200" dirty="0">
                <a:latin typeface="Times New Roman" pitchFamily="18" charset="0"/>
                <a:cs typeface="Times New Roman" pitchFamily="18" charset="0"/>
              </a:rPr>
              <a:t> </a:t>
            </a:r>
            <a:r>
              <a:rPr lang="de-DE" sz="2200" dirty="0" err="1">
                <a:latin typeface="Times New Roman" pitchFamily="18" charset="0"/>
                <a:cs typeface="Times New Roman" pitchFamily="18" charset="0"/>
              </a:rPr>
              <a:t>охране</a:t>
            </a:r>
            <a:r>
              <a:rPr lang="de-DE" sz="2200" dirty="0">
                <a:latin typeface="Times New Roman" pitchFamily="18" charset="0"/>
                <a:cs typeface="Times New Roman" pitchFamily="18" charset="0"/>
              </a:rPr>
              <a:t> </a:t>
            </a:r>
            <a:r>
              <a:rPr lang="de-DE" sz="2200" dirty="0" err="1">
                <a:latin typeface="Times New Roman" pitchFamily="18" charset="0"/>
                <a:cs typeface="Times New Roman" pitchFamily="18" charset="0"/>
              </a:rPr>
              <a:t>территории</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57200" y="1196752"/>
            <a:ext cx="8229600" cy="4929411"/>
          </a:xfrm>
        </p:spPr>
        <p:txBody>
          <a:bodyPr>
            <a:normAutofit fontScale="47500" lnSpcReduction="20000"/>
          </a:bodyPr>
          <a:lstStyle/>
          <a:p>
            <a:pPr marL="0" indent="0">
              <a:buNone/>
            </a:pPr>
            <a:r>
              <a:rPr lang="de-DE" dirty="0">
                <a:latin typeface="Times New Roman" pitchFamily="18" charset="0"/>
                <a:cs typeface="Times New Roman" pitchFamily="18" charset="0"/>
              </a:rPr>
              <a:t>В </a:t>
            </a:r>
            <a:r>
              <a:rPr lang="de-DE" dirty="0" err="1">
                <a:latin typeface="Times New Roman" pitchFamily="18" charset="0"/>
                <a:cs typeface="Times New Roman" pitchFamily="18" charset="0"/>
              </a:rPr>
              <a:t>соответствии</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Международными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медико-санитарными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правилами</a:t>
            </a:r>
            <a:r>
              <a:rPr lang="de-DE" dirty="0">
                <a:latin typeface="Times New Roman" pitchFamily="18" charset="0"/>
                <a:cs typeface="Times New Roman" pitchFamily="18" charset="0"/>
              </a:rPr>
              <a:t> (2005 г.), </a:t>
            </a:r>
            <a:r>
              <a:rPr lang="de-DE" dirty="0" smtClean="0">
                <a:latin typeface="Times New Roman" pitchFamily="18" charset="0"/>
                <a:cs typeface="Times New Roman" pitchFamily="18" charset="0"/>
              </a:rPr>
              <a:t>СП </a:t>
            </a:r>
            <a:r>
              <a:rPr lang="de-DE" dirty="0">
                <a:latin typeface="Times New Roman" pitchFamily="18" charset="0"/>
                <a:cs typeface="Times New Roman" pitchFamily="18" charset="0"/>
              </a:rPr>
              <a:t>3.4.2318-08 «</a:t>
            </a:r>
            <a:r>
              <a:rPr lang="de-DE" dirty="0" err="1">
                <a:latin typeface="Times New Roman" pitchFamily="18" charset="0"/>
                <a:cs typeface="Times New Roman" pitchFamily="18" charset="0"/>
              </a:rPr>
              <a:t>Санитарная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охрана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территории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Российской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Федерации</a:t>
            </a:r>
            <a:r>
              <a:rPr lang="de-DE" dirty="0">
                <a:latin typeface="Times New Roman" pitchFamily="18" charset="0"/>
                <a:cs typeface="Times New Roman" pitchFamily="18" charset="0"/>
              </a:rPr>
              <a:t>» и СП 3.4.2366-08 «</a:t>
            </a:r>
            <a:r>
              <a:rPr lang="de-DE" dirty="0" err="1">
                <a:latin typeface="Times New Roman" pitchFamily="18" charset="0"/>
                <a:cs typeface="Times New Roman" pitchFamily="18" charset="0"/>
              </a:rPr>
              <a:t>Изменения</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дополнения</a:t>
            </a:r>
            <a:r>
              <a:rPr lang="de-DE" dirty="0">
                <a:latin typeface="Times New Roman" pitchFamily="18" charset="0"/>
                <a:cs typeface="Times New Roman" pitchFamily="18" charset="0"/>
              </a:rPr>
              <a:t> № 1 к </a:t>
            </a:r>
            <a:r>
              <a:rPr lang="de-DE" dirty="0" err="1">
                <a:latin typeface="Times New Roman" pitchFamily="18" charset="0"/>
                <a:cs typeface="Times New Roman" pitchFamily="18" charset="0"/>
              </a:rPr>
              <a:t>санитарно-эпидемиологическим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правилам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Санитарная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охрана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территории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Российской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Федерации</a:t>
            </a:r>
            <a:r>
              <a:rPr lang="de-DE" dirty="0">
                <a:latin typeface="Times New Roman" pitchFamily="18" charset="0"/>
                <a:cs typeface="Times New Roman" pitchFamily="18" charset="0"/>
              </a:rPr>
              <a:t> СП 3.4.2318-08» </a:t>
            </a:r>
            <a:r>
              <a:rPr lang="de-DE" dirty="0" err="1">
                <a:latin typeface="Times New Roman" pitchFamily="18" charset="0"/>
                <a:cs typeface="Times New Roman" pitchFamily="18" charset="0"/>
              </a:rPr>
              <a:t>перечень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инфекционных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паразитарных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болезней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требующих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проведения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мероприятий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санитарной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охране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территории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Российской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Федерации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включает</a:t>
            </a:r>
            <a:r>
              <a:rPr lang="de-DE"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оспа</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полиомиелит</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вызванный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диким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полиовирусом</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человеческий</a:t>
            </a:r>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грипп</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вызванный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новым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подтипом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вируса</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тяжелый</a:t>
            </a:r>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острый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респираторный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синдром</a:t>
            </a:r>
            <a:r>
              <a:rPr lang="de-DE" b="1" dirty="0">
                <a:latin typeface="Times New Roman" pitchFamily="18" charset="0"/>
                <a:cs typeface="Times New Roman" pitchFamily="18" charset="0"/>
              </a:rPr>
              <a:t> (</a:t>
            </a:r>
            <a:r>
              <a:rPr lang="de-DE" b="1" u="sng" dirty="0">
                <a:latin typeface="Times New Roman" pitchFamily="18" charset="0"/>
                <a:cs typeface="Times New Roman" pitchFamily="18" charset="0"/>
                <a:hlinkClick r:id="rId2"/>
              </a:rPr>
              <a:t>ТОРС</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холера</a:t>
            </a:r>
            <a:r>
              <a:rPr lang="de-DE"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чума</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желтая</a:t>
            </a:r>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лихорадка</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лихорадка</a:t>
            </a:r>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Ласса</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болезнь</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вызванная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вирусом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Марбург</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болезнь</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вызванная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вирусом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Эбола</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малярия</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лихорадка</a:t>
            </a:r>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Западного</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Нила</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Крымская</a:t>
            </a:r>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геморрагическая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лихорадка</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лихорадка</a:t>
            </a:r>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Денге</a:t>
            </a:r>
            <a:r>
              <a:rPr lang="de-DE"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менингококковая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инфекция</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лихорадка</a:t>
            </a:r>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Рифт-Валле</a:t>
            </a:r>
            <a:r>
              <a:rPr lang="de-DE" b="1" dirty="0">
                <a:latin typeface="Times New Roman" pitchFamily="18" charset="0"/>
                <a:cs typeface="Times New Roman" pitchFamily="18" charset="0"/>
              </a:rPr>
              <a:t>.</a:t>
            </a:r>
            <a:endParaRPr lang="ru-RU" b="1"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940794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Лечение</a:t>
            </a:r>
            <a:br>
              <a:rPr lang="ru-RU" sz="4000" b="1">
                <a:solidFill>
                  <a:srgbClr val="000000"/>
                </a:solidFill>
              </a:rPr>
            </a:br>
            <a:endParaRPr lang="ru-RU" sz="4000" b="1">
              <a:solidFill>
                <a:srgbClr val="000000"/>
              </a:solidFill>
            </a:endParaRPr>
          </a:p>
        </p:txBody>
      </p:sp>
      <p:sp>
        <p:nvSpPr>
          <p:cNvPr id="34818" name="Text Box 2"/>
          <p:cNvSpPr txBox="1">
            <a:spLocks noChangeArrowheads="1"/>
          </p:cNvSpPr>
          <p:nvPr/>
        </p:nvSpPr>
        <p:spPr bwMode="auto">
          <a:xfrm>
            <a:off x="461963" y="908050"/>
            <a:ext cx="8070850" cy="6224588"/>
          </a:xfrm>
          <a:prstGeom prst="rect">
            <a:avLst/>
          </a:prstGeom>
          <a:solidFill>
            <a:schemeClr val="accent2">
              <a:lumMod val="60000"/>
              <a:lumOff val="40000"/>
            </a:schemeClr>
          </a:solidFill>
          <a:ln>
            <a:noFill/>
          </a:ln>
          <a:effectLst/>
        </p:spPr>
        <p:txBody>
          <a:bodyPr/>
          <a:lstStyle>
            <a:lvl1pPr marL="361950" indent="-361950">
              <a:tabLst>
                <a:tab pos="931863" algn="l"/>
                <a:tab pos="1846263" algn="l"/>
                <a:tab pos="2760663" algn="l"/>
                <a:tab pos="3675063" algn="l"/>
                <a:tab pos="4589463" algn="l"/>
                <a:tab pos="5503863" algn="l"/>
                <a:tab pos="6418263" algn="l"/>
                <a:tab pos="7332663" algn="l"/>
                <a:tab pos="8247063" algn="l"/>
                <a:tab pos="9161463" algn="l"/>
                <a:tab pos="10075863" algn="l"/>
              </a:tabLst>
              <a:defRPr>
                <a:solidFill>
                  <a:srgbClr val="000000"/>
                </a:solidFill>
                <a:latin typeface="Arial" charset="0"/>
                <a:ea typeface="Microsoft YaHei" charset="-122"/>
              </a:defRPr>
            </a:lvl1pPr>
            <a:lvl2pPr>
              <a:tabLst>
                <a:tab pos="931863" algn="l"/>
                <a:tab pos="1846263" algn="l"/>
                <a:tab pos="2760663" algn="l"/>
                <a:tab pos="3675063" algn="l"/>
                <a:tab pos="4589463" algn="l"/>
                <a:tab pos="5503863" algn="l"/>
                <a:tab pos="6418263" algn="l"/>
                <a:tab pos="7332663" algn="l"/>
                <a:tab pos="8247063" algn="l"/>
                <a:tab pos="9161463" algn="l"/>
                <a:tab pos="10075863" algn="l"/>
              </a:tabLst>
              <a:defRPr>
                <a:solidFill>
                  <a:srgbClr val="000000"/>
                </a:solidFill>
                <a:latin typeface="Arial" charset="0"/>
                <a:ea typeface="Microsoft YaHei" charset="-122"/>
              </a:defRPr>
            </a:lvl2pPr>
            <a:lvl3pPr>
              <a:tabLst>
                <a:tab pos="931863" algn="l"/>
                <a:tab pos="1846263" algn="l"/>
                <a:tab pos="2760663" algn="l"/>
                <a:tab pos="3675063" algn="l"/>
                <a:tab pos="4589463" algn="l"/>
                <a:tab pos="5503863" algn="l"/>
                <a:tab pos="6418263" algn="l"/>
                <a:tab pos="7332663" algn="l"/>
                <a:tab pos="8247063" algn="l"/>
                <a:tab pos="9161463" algn="l"/>
                <a:tab pos="10075863" algn="l"/>
              </a:tabLst>
              <a:defRPr>
                <a:solidFill>
                  <a:srgbClr val="000000"/>
                </a:solidFill>
                <a:latin typeface="Arial" charset="0"/>
                <a:ea typeface="Microsoft YaHei" charset="-122"/>
              </a:defRPr>
            </a:lvl3pPr>
            <a:lvl4pPr>
              <a:tabLst>
                <a:tab pos="931863" algn="l"/>
                <a:tab pos="1846263" algn="l"/>
                <a:tab pos="2760663" algn="l"/>
                <a:tab pos="3675063" algn="l"/>
                <a:tab pos="4589463" algn="l"/>
                <a:tab pos="5503863" algn="l"/>
                <a:tab pos="6418263" algn="l"/>
                <a:tab pos="7332663" algn="l"/>
                <a:tab pos="8247063" algn="l"/>
                <a:tab pos="9161463" algn="l"/>
                <a:tab pos="10075863" algn="l"/>
              </a:tabLst>
              <a:defRPr>
                <a:solidFill>
                  <a:srgbClr val="000000"/>
                </a:solidFill>
                <a:latin typeface="Arial" charset="0"/>
                <a:ea typeface="Microsoft YaHei" charset="-122"/>
              </a:defRPr>
            </a:lvl4pPr>
            <a:lvl5pPr>
              <a:tabLst>
                <a:tab pos="931863" algn="l"/>
                <a:tab pos="1846263" algn="l"/>
                <a:tab pos="2760663" algn="l"/>
                <a:tab pos="3675063" algn="l"/>
                <a:tab pos="4589463" algn="l"/>
                <a:tab pos="5503863" algn="l"/>
                <a:tab pos="6418263" algn="l"/>
                <a:tab pos="7332663" algn="l"/>
                <a:tab pos="8247063" algn="l"/>
                <a:tab pos="9161463" algn="l"/>
                <a:tab pos="1007586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31863" algn="l"/>
                <a:tab pos="1846263" algn="l"/>
                <a:tab pos="2760663" algn="l"/>
                <a:tab pos="3675063" algn="l"/>
                <a:tab pos="4589463" algn="l"/>
                <a:tab pos="5503863" algn="l"/>
                <a:tab pos="6418263" algn="l"/>
                <a:tab pos="7332663" algn="l"/>
                <a:tab pos="8247063" algn="l"/>
                <a:tab pos="9161463" algn="l"/>
                <a:tab pos="1007586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31863" algn="l"/>
                <a:tab pos="1846263" algn="l"/>
                <a:tab pos="2760663" algn="l"/>
                <a:tab pos="3675063" algn="l"/>
                <a:tab pos="4589463" algn="l"/>
                <a:tab pos="5503863" algn="l"/>
                <a:tab pos="6418263" algn="l"/>
                <a:tab pos="7332663" algn="l"/>
                <a:tab pos="8247063" algn="l"/>
                <a:tab pos="9161463" algn="l"/>
                <a:tab pos="1007586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31863" algn="l"/>
                <a:tab pos="1846263" algn="l"/>
                <a:tab pos="2760663" algn="l"/>
                <a:tab pos="3675063" algn="l"/>
                <a:tab pos="4589463" algn="l"/>
                <a:tab pos="5503863" algn="l"/>
                <a:tab pos="6418263" algn="l"/>
                <a:tab pos="7332663" algn="l"/>
                <a:tab pos="8247063" algn="l"/>
                <a:tab pos="9161463" algn="l"/>
                <a:tab pos="1007586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31863" algn="l"/>
                <a:tab pos="1846263" algn="l"/>
                <a:tab pos="2760663" algn="l"/>
                <a:tab pos="3675063" algn="l"/>
                <a:tab pos="4589463" algn="l"/>
                <a:tab pos="5503863" algn="l"/>
                <a:tab pos="6418263" algn="l"/>
                <a:tab pos="7332663" algn="l"/>
                <a:tab pos="8247063" algn="l"/>
                <a:tab pos="9161463" algn="l"/>
                <a:tab pos="10075863" algn="l"/>
              </a:tabLst>
              <a:defRPr>
                <a:solidFill>
                  <a:srgbClr val="000000"/>
                </a:solidFill>
                <a:latin typeface="Arial" charset="0"/>
                <a:ea typeface="Microsoft YaHei" charset="-122"/>
              </a:defRPr>
            </a:lvl9pPr>
          </a:lstStyle>
          <a:p>
            <a:pPr>
              <a:lnSpc>
                <a:spcPct val="80000"/>
              </a:lnSpc>
              <a:spcBef>
                <a:spcPts val="500"/>
              </a:spcBef>
              <a:buFont typeface="Arial" charset="0"/>
              <a:buChar char="•"/>
              <a:defRPr/>
            </a:pPr>
            <a:r>
              <a:rPr lang="ru-RU" sz="2000" dirty="0" smtClean="0"/>
              <a:t>Проводится в два этапа:</a:t>
            </a:r>
          </a:p>
          <a:p>
            <a:pPr>
              <a:lnSpc>
                <a:spcPct val="80000"/>
              </a:lnSpc>
              <a:spcBef>
                <a:spcPts val="500"/>
              </a:spcBef>
              <a:buFont typeface="Arial" charset="0"/>
              <a:buChar char="•"/>
              <a:defRPr/>
            </a:pPr>
            <a:r>
              <a:rPr lang="ru-RU" sz="2000" dirty="0" smtClean="0"/>
              <a:t>Восполнение потерянной жидкости — </a:t>
            </a:r>
            <a:r>
              <a:rPr lang="ru-RU" sz="2000" dirty="0" err="1" smtClean="0"/>
              <a:t>регидратация</a:t>
            </a:r>
            <a:r>
              <a:rPr lang="ru-RU" sz="2000" dirty="0" smtClean="0"/>
              <a:t> (в объёме, соответствующем исходному дефициту массы тела).</a:t>
            </a:r>
          </a:p>
          <a:p>
            <a:pPr>
              <a:lnSpc>
                <a:spcPct val="80000"/>
              </a:lnSpc>
              <a:spcBef>
                <a:spcPts val="500"/>
              </a:spcBef>
              <a:buFont typeface="Arial" charset="0"/>
              <a:buNone/>
              <a:defRPr/>
            </a:pPr>
            <a:endParaRPr lang="ru-RU" sz="2000" dirty="0" smtClean="0"/>
          </a:p>
          <a:p>
            <a:pPr>
              <a:lnSpc>
                <a:spcPct val="80000"/>
              </a:lnSpc>
              <a:spcBef>
                <a:spcPts val="500"/>
              </a:spcBef>
              <a:buFont typeface="Arial" charset="0"/>
              <a:buChar char="•"/>
              <a:defRPr/>
            </a:pPr>
            <a:r>
              <a:rPr lang="ru-RU" sz="2000" dirty="0" smtClean="0"/>
              <a:t>Коррекция продолжающихся потерь воды и электролитов.</a:t>
            </a:r>
          </a:p>
          <a:p>
            <a:pPr>
              <a:lnSpc>
                <a:spcPct val="80000"/>
              </a:lnSpc>
              <a:spcBef>
                <a:spcPts val="500"/>
              </a:spcBef>
              <a:buFont typeface="Arial" charset="0"/>
              <a:buNone/>
              <a:defRPr/>
            </a:pPr>
            <a:endParaRPr lang="ru-RU" sz="2000" dirty="0" smtClean="0"/>
          </a:p>
          <a:p>
            <a:pPr marL="0" indent="0">
              <a:lnSpc>
                <a:spcPct val="80000"/>
              </a:lnSpc>
              <a:spcBef>
                <a:spcPts val="500"/>
              </a:spcBef>
              <a:defRPr/>
            </a:pPr>
            <a:r>
              <a:rPr lang="ru-RU" sz="2000" dirty="0" smtClean="0"/>
              <a:t>      Может проводиться орально или парентерально. Выбор пути введения зависит от тяжести заболевания, степени обезвоживания, наличия рвоты. Внутривенное струйное введение растворов абсолютно показано больным с обезвоживанием III и IV степени. Для начальной внутривенной </a:t>
            </a:r>
            <a:r>
              <a:rPr lang="ru-RU" sz="2000" dirty="0" err="1" smtClean="0"/>
              <a:t>регидратации</a:t>
            </a:r>
            <a:r>
              <a:rPr lang="ru-RU" sz="2000" dirty="0" smtClean="0"/>
              <a:t> у больных с выраженным обезвоживанием лучше всего подходит раствор </a:t>
            </a:r>
            <a:r>
              <a:rPr lang="ru-RU" sz="2000" dirty="0" err="1" smtClean="0"/>
              <a:t>Рингера</a:t>
            </a:r>
            <a:r>
              <a:rPr lang="ru-RU" sz="2000" dirty="0" smtClean="0"/>
              <a:t> (</a:t>
            </a:r>
            <a:r>
              <a:rPr lang="ru-RU" sz="2000" dirty="0" smtClean="0">
                <a:solidFill>
                  <a:srgbClr val="0066CC"/>
                </a:solidFill>
                <a:hlinkClick r:id="rId3"/>
              </a:rPr>
              <a:t>англ.</a:t>
            </a:r>
            <a:r>
              <a:rPr lang="ru-RU" sz="2000" dirty="0" smtClean="0"/>
              <a:t> </a:t>
            </a:r>
            <a:r>
              <a:rPr lang="ru-RU" sz="2000" i="1" dirty="0" err="1" smtClean="0"/>
              <a:t>Ringer's</a:t>
            </a:r>
            <a:r>
              <a:rPr lang="ru-RU" sz="2000" i="1" dirty="0" smtClean="0"/>
              <a:t> </a:t>
            </a:r>
            <a:r>
              <a:rPr lang="ru-RU" sz="2000" i="1" dirty="0" err="1" smtClean="0"/>
              <a:t>lactat</a:t>
            </a:r>
            <a:r>
              <a:rPr lang="ru-RU" sz="2000" dirty="0" smtClean="0"/>
              <a:t>). </a:t>
            </a:r>
            <a:r>
              <a:rPr lang="ru-RU" sz="2000" dirty="0" err="1" smtClean="0"/>
              <a:t>Гипокалиемия</a:t>
            </a:r>
            <a:r>
              <a:rPr lang="ru-RU" sz="2000" dirty="0" smtClean="0"/>
              <a:t> </a:t>
            </a:r>
            <a:r>
              <a:rPr lang="ru-RU" sz="2000" dirty="0" err="1" smtClean="0"/>
              <a:t>коррегируется</a:t>
            </a:r>
            <a:r>
              <a:rPr lang="ru-RU" sz="2000" dirty="0" smtClean="0"/>
              <a:t> дополнительным введением препаратов </a:t>
            </a:r>
            <a:r>
              <a:rPr lang="ru-RU" sz="2000" dirty="0" smtClean="0">
                <a:solidFill>
                  <a:srgbClr val="0066CC"/>
                </a:solidFill>
                <a:hlinkClick r:id="rId4"/>
              </a:rPr>
              <a:t>калия</a:t>
            </a:r>
            <a:r>
              <a:rPr lang="ru-RU" sz="2000" dirty="0" smtClean="0"/>
              <a:t>.</a:t>
            </a:r>
          </a:p>
          <a:p>
            <a:pPr>
              <a:lnSpc>
                <a:spcPct val="80000"/>
              </a:lnSpc>
              <a:spcBef>
                <a:spcPts val="500"/>
              </a:spcBef>
              <a:buFont typeface="Arial" charset="0"/>
              <a:buChar char="•"/>
              <a:defRPr/>
            </a:pPr>
            <a:r>
              <a:rPr lang="ru-RU" sz="2000" dirty="0" smtClean="0"/>
              <a:t>Препаратом выбора является </a:t>
            </a:r>
            <a:r>
              <a:rPr lang="ru-RU" sz="2000" dirty="0" smtClean="0">
                <a:solidFill>
                  <a:srgbClr val="0066CC"/>
                </a:solidFill>
                <a:hlinkClick r:id="rId5"/>
              </a:rPr>
              <a:t>тетрациклин</a:t>
            </a:r>
            <a:r>
              <a:rPr lang="ru-RU" sz="2000" dirty="0" smtClean="0"/>
              <a:t>. Терапия тетрациклином начинается после устранения циркуляторных нарушений в дозе 500 мг каждые 6 часов. Может применяться </a:t>
            </a:r>
            <a:r>
              <a:rPr lang="ru-RU" sz="2000" dirty="0" err="1" smtClean="0">
                <a:solidFill>
                  <a:srgbClr val="0066CC"/>
                </a:solidFill>
                <a:hlinkClick r:id="rId6"/>
              </a:rPr>
              <a:t>доксициклин</a:t>
            </a:r>
            <a:r>
              <a:rPr lang="ru-RU" sz="2000" dirty="0" smtClean="0"/>
              <a:t> 300 мг однократно. Эти препараты не рекомендованы детям младше 8 лет. Эффективными препаратами также являются </a:t>
            </a:r>
            <a:r>
              <a:rPr lang="ru-RU" sz="2000" dirty="0" err="1" smtClean="0">
                <a:solidFill>
                  <a:srgbClr val="0066CC"/>
                </a:solidFill>
                <a:hlinkClick r:id="rId7"/>
              </a:rPr>
              <a:t>ципрофлоксацин</a:t>
            </a:r>
            <a:r>
              <a:rPr lang="ru-RU" sz="2000" dirty="0" smtClean="0"/>
              <a:t> и </a:t>
            </a:r>
            <a:r>
              <a:rPr lang="ru-RU" sz="2000" dirty="0" smtClean="0">
                <a:solidFill>
                  <a:srgbClr val="0066CC"/>
                </a:solidFill>
                <a:hlinkClick r:id="rId8"/>
              </a:rPr>
              <a:t>эритромицин</a:t>
            </a:r>
            <a:r>
              <a:rPr lang="ru-RU" sz="2000" dirty="0" smtClean="0"/>
              <a:t>.</a:t>
            </a:r>
          </a:p>
          <a:p>
            <a:pPr>
              <a:lnSpc>
                <a:spcPct val="80000"/>
              </a:lnSpc>
              <a:spcBef>
                <a:spcPts val="500"/>
              </a:spcBef>
              <a:buFont typeface="Arial" charset="0"/>
              <a:buNone/>
              <a:defRPr/>
            </a:pPr>
            <a:endParaRPr lang="ru-RU" sz="2000" dirty="0" smtClean="0"/>
          </a:p>
        </p:txBody>
      </p:sp>
    </p:spTree>
    <p:extLst>
      <p:ext uri="{BB962C8B-B14F-4D97-AF65-F5344CB8AC3E}">
        <p14:creationId xmlns:p14="http://schemas.microsoft.com/office/powerpoint/2010/main" val="3510677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400" b="1">
                <a:solidFill>
                  <a:srgbClr val="000000"/>
                </a:solidFill>
              </a:rPr>
              <a:t>Больные холерой</a:t>
            </a:r>
          </a:p>
        </p:txBody>
      </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4032250" cy="331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3796" name="Group 3"/>
          <p:cNvGrpSpPr>
            <a:grpSpLocks/>
          </p:cNvGrpSpPr>
          <p:nvPr/>
        </p:nvGrpSpPr>
        <p:grpSpPr bwMode="auto">
          <a:xfrm>
            <a:off x="4787900" y="1989138"/>
            <a:ext cx="3886200" cy="3238500"/>
            <a:chOff x="3016" y="1253"/>
            <a:chExt cx="2448" cy="2040"/>
          </a:xfrm>
        </p:grpSpPr>
        <p:pic>
          <p:nvPicPr>
            <p:cNvPr id="337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 y="1253"/>
              <a:ext cx="2448" cy="2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8" name="Text Box 5"/>
            <p:cNvSpPr txBox="1">
              <a:spLocks noChangeArrowheads="1"/>
            </p:cNvSpPr>
            <p:nvPr/>
          </p:nvSpPr>
          <p:spPr bwMode="auto">
            <a:xfrm>
              <a:off x="3016" y="1253"/>
              <a:ext cx="2448" cy="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Tree>
    <p:extLst>
      <p:ext uri="{BB962C8B-B14F-4D97-AF65-F5344CB8AC3E}">
        <p14:creationId xmlns:p14="http://schemas.microsoft.com/office/powerpoint/2010/main" val="319243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Натуральная оспа</a:t>
            </a:r>
            <a:br>
              <a:rPr lang="ru-RU" sz="4000" b="1">
                <a:solidFill>
                  <a:srgbClr val="000000"/>
                </a:solidFill>
              </a:rPr>
            </a:br>
            <a:endParaRPr lang="ru-RU" sz="4000" b="1">
              <a:solidFill>
                <a:srgbClr val="000000"/>
              </a:solidFill>
            </a:endParaRPr>
          </a:p>
        </p:txBody>
      </p:sp>
      <p:sp>
        <p:nvSpPr>
          <p:cNvPr id="45058" name="Text Box 2"/>
          <p:cNvSpPr txBox="1">
            <a:spLocks noChangeArrowheads="1"/>
          </p:cNvSpPr>
          <p:nvPr/>
        </p:nvSpPr>
        <p:spPr bwMode="auto">
          <a:xfrm>
            <a:off x="457200" y="1125538"/>
            <a:ext cx="4619625" cy="5000625"/>
          </a:xfrm>
          <a:prstGeom prst="rect">
            <a:avLst/>
          </a:prstGeom>
          <a:solidFill>
            <a:schemeClr val="accent2">
              <a:lumMod val="60000"/>
              <a:lumOff val="40000"/>
            </a:schemeClr>
          </a:solid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9pPr>
          </a:lstStyle>
          <a:p>
            <a:pPr>
              <a:lnSpc>
                <a:spcPct val="90000"/>
              </a:lnSpc>
              <a:spcBef>
                <a:spcPts val="600"/>
              </a:spcBef>
              <a:buClrTx/>
              <a:buFontTx/>
              <a:buNone/>
              <a:defRPr/>
            </a:pPr>
            <a:r>
              <a:rPr lang="ru-RU" sz="2400" b="1" dirty="0" smtClean="0"/>
              <a:t>  </a:t>
            </a:r>
            <a:r>
              <a:rPr lang="ru-RU" sz="2400" b="1" dirty="0" err="1" smtClean="0"/>
              <a:t>Натура́льная</a:t>
            </a:r>
            <a:r>
              <a:rPr lang="ru-RU" sz="2400" b="1" dirty="0" smtClean="0"/>
              <a:t> </a:t>
            </a:r>
            <a:r>
              <a:rPr lang="ru-RU" sz="2400" b="1" dirty="0" err="1" smtClean="0"/>
              <a:t>о́спа</a:t>
            </a:r>
            <a:r>
              <a:rPr lang="ru-RU" sz="2400" dirty="0" smtClean="0"/>
              <a:t> (</a:t>
            </a:r>
            <a:r>
              <a:rPr lang="ru-RU" sz="2400" dirty="0" smtClean="0">
                <a:solidFill>
                  <a:srgbClr val="0066CC"/>
                </a:solidFill>
                <a:hlinkClick r:id="rId3"/>
              </a:rPr>
              <a:t>лат.</a:t>
            </a:r>
            <a:r>
              <a:rPr lang="ru-RU" sz="2400" dirty="0" smtClean="0"/>
              <a:t> </a:t>
            </a:r>
            <a:r>
              <a:rPr lang="ru-RU" sz="2400" i="1" dirty="0" err="1" smtClean="0"/>
              <a:t>Variola</a:t>
            </a:r>
            <a:r>
              <a:rPr lang="ru-RU" sz="2400" i="1" dirty="0" smtClean="0"/>
              <a:t>, </a:t>
            </a:r>
            <a:r>
              <a:rPr lang="ru-RU" sz="2400" i="1" dirty="0" err="1" smtClean="0"/>
              <a:t>Variola</a:t>
            </a:r>
            <a:r>
              <a:rPr lang="ru-RU" sz="2400" i="1" dirty="0" smtClean="0"/>
              <a:t> </a:t>
            </a:r>
            <a:r>
              <a:rPr lang="ru-RU" sz="2400" i="1" dirty="0" err="1" smtClean="0"/>
              <a:t>vera</a:t>
            </a:r>
            <a:r>
              <a:rPr lang="ru-RU" sz="2400" dirty="0" smtClean="0"/>
              <a:t>) или, как её ещё называли ранее, чёрная оспа — </a:t>
            </a:r>
            <a:r>
              <a:rPr lang="ru-RU" sz="2400" dirty="0" err="1" smtClean="0">
                <a:solidFill>
                  <a:srgbClr val="0066CC"/>
                </a:solidFill>
                <a:hlinkClick r:id="rId4"/>
              </a:rPr>
              <a:t>высококонтагиозная</a:t>
            </a:r>
            <a:r>
              <a:rPr lang="ru-RU" sz="2400" dirty="0" smtClean="0"/>
              <a:t> (заразная) </a:t>
            </a:r>
            <a:r>
              <a:rPr lang="ru-RU" sz="2400" dirty="0" smtClean="0">
                <a:solidFill>
                  <a:srgbClr val="0066CC"/>
                </a:solidFill>
                <a:hlinkClick r:id="rId5"/>
              </a:rPr>
              <a:t>вирусная</a:t>
            </a:r>
            <a:r>
              <a:rPr lang="ru-RU" sz="2400" dirty="0" smtClean="0"/>
              <a:t> инфекция, которой страдают только </a:t>
            </a:r>
            <a:r>
              <a:rPr lang="ru-RU" sz="2400" dirty="0" smtClean="0">
                <a:solidFill>
                  <a:srgbClr val="0066CC"/>
                </a:solidFill>
                <a:hlinkClick r:id="rId6"/>
              </a:rPr>
              <a:t>люди</a:t>
            </a:r>
            <a:r>
              <a:rPr lang="ru-RU" sz="2400" dirty="0" smtClean="0"/>
              <a:t>. Люди, выживающие после оспы, могут частично или полностью терять зрение, и практически всегда на коже остаются многочисленные рубцы в местах бывших </a:t>
            </a:r>
            <a:r>
              <a:rPr lang="ru-RU" sz="2400" dirty="0" smtClean="0">
                <a:solidFill>
                  <a:srgbClr val="0066CC"/>
                </a:solidFill>
                <a:hlinkClick r:id="rId7"/>
              </a:rPr>
              <a:t>язв</a:t>
            </a:r>
            <a:r>
              <a:rPr lang="ru-RU" sz="2400" dirty="0" smtClean="0"/>
              <a:t>.</a:t>
            </a:r>
          </a:p>
        </p:txBody>
      </p:sp>
      <p:sp>
        <p:nvSpPr>
          <p:cNvPr id="43012" name="Text Box 3"/>
          <p:cNvSpPr txBox="1">
            <a:spLocks noChangeArrowheads="1"/>
          </p:cNvSpPr>
          <p:nvPr/>
        </p:nvSpPr>
        <p:spPr bwMode="auto">
          <a:xfrm>
            <a:off x="4648200" y="1600200"/>
            <a:ext cx="4038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pic>
        <p:nvPicPr>
          <p:cNvPr id="4301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625" y="1773238"/>
            <a:ext cx="2952750"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17303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457200" y="836613"/>
            <a:ext cx="8291513" cy="5299075"/>
          </a:xfrm>
          <a:prstGeom prst="rect">
            <a:avLst/>
          </a:prstGeom>
          <a:solidFill>
            <a:schemeClr val="accent2">
              <a:lumMod val="60000"/>
              <a:lumOff val="40000"/>
            </a:schemeClr>
          </a:solid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9pPr>
          </a:lstStyle>
          <a:p>
            <a:pPr>
              <a:spcBef>
                <a:spcPts val="700"/>
              </a:spcBef>
              <a:buClrTx/>
              <a:buFontTx/>
              <a:buNone/>
              <a:defRPr/>
            </a:pPr>
            <a:r>
              <a:rPr lang="ru-RU" sz="2800" dirty="0" smtClean="0"/>
              <a:t>   Натуральная оспа — первое и пока единственное инфекционное заболевание, побежденное с помощью массовой вакцинации. Прививки против натуральной оспы в СССР прекратились в </a:t>
            </a:r>
            <a:r>
              <a:rPr lang="ru-RU" sz="2800" dirty="0" smtClean="0">
                <a:solidFill>
                  <a:srgbClr val="0066CC"/>
                </a:solidFill>
                <a:hlinkClick r:id="rId3"/>
              </a:rPr>
              <a:t>1978</a:t>
            </a:r>
            <a:r>
              <a:rPr lang="ru-RU" sz="2800" dirty="0" smtClean="0"/>
              <a:t>—</a:t>
            </a:r>
            <a:r>
              <a:rPr lang="ru-RU" sz="2800" dirty="0" smtClean="0">
                <a:solidFill>
                  <a:srgbClr val="0066CC"/>
                </a:solidFill>
                <a:hlinkClick r:id="rId4"/>
              </a:rPr>
              <a:t>1980</a:t>
            </a:r>
            <a:r>
              <a:rPr lang="ru-RU" sz="2800" dirty="0" smtClean="0"/>
              <a:t> гг. В </a:t>
            </a:r>
            <a:r>
              <a:rPr lang="ru-RU" sz="2800" dirty="0" smtClean="0">
                <a:solidFill>
                  <a:srgbClr val="0066CC"/>
                </a:solidFill>
                <a:hlinkClick r:id="rId5"/>
              </a:rPr>
              <a:t>2001</a:t>
            </a:r>
            <a:r>
              <a:rPr lang="ru-RU" sz="2800" dirty="0" smtClean="0"/>
              <a:t> г., однако, в </a:t>
            </a:r>
            <a:r>
              <a:rPr lang="ru-RU" sz="2800" dirty="0" smtClean="0">
                <a:solidFill>
                  <a:srgbClr val="0066CC"/>
                </a:solidFill>
                <a:hlinkClick r:id="rId6"/>
              </a:rPr>
              <a:t>США</a:t>
            </a:r>
            <a:r>
              <a:rPr lang="ru-RU" sz="2800" dirty="0" smtClean="0"/>
              <a:t> президент </a:t>
            </a:r>
            <a:r>
              <a:rPr lang="ru-RU" sz="2800" dirty="0" smtClean="0">
                <a:solidFill>
                  <a:srgbClr val="0066CC"/>
                </a:solidFill>
                <a:hlinkClick r:id="rId7"/>
              </a:rPr>
              <a:t>Джордж Буш-младший</a:t>
            </a:r>
            <a:r>
              <a:rPr lang="ru-RU" sz="2800" dirty="0" smtClean="0"/>
              <a:t> приказал привить оспу всем военнослужащим, после того как были разосланы споры </a:t>
            </a:r>
            <a:r>
              <a:rPr lang="ru-RU" sz="2800" dirty="0" smtClean="0">
                <a:solidFill>
                  <a:srgbClr val="0066CC"/>
                </a:solidFill>
                <a:hlinkClick r:id="rId8"/>
              </a:rPr>
              <a:t>сибирской язвы</a:t>
            </a:r>
            <a:r>
              <a:rPr lang="ru-RU" sz="2800" dirty="0" smtClean="0"/>
              <a:t> и возникла угроза применения оспы как </a:t>
            </a:r>
            <a:r>
              <a:rPr lang="ru-RU" sz="2800" dirty="0" smtClean="0">
                <a:solidFill>
                  <a:srgbClr val="0066CC"/>
                </a:solidFill>
                <a:hlinkClick r:id="rId9"/>
              </a:rPr>
              <a:t>биологического оружия</a:t>
            </a:r>
            <a:r>
              <a:rPr lang="ru-RU" sz="2800" dirty="0" smtClean="0"/>
              <a:t>.</a:t>
            </a:r>
          </a:p>
          <a:p>
            <a:pPr>
              <a:spcBef>
                <a:spcPts val="700"/>
              </a:spcBef>
              <a:buFont typeface="Arial" charset="0"/>
              <a:buNone/>
              <a:defRPr/>
            </a:pPr>
            <a:endParaRPr lang="ru-RU" sz="2800" dirty="0" smtClean="0"/>
          </a:p>
        </p:txBody>
      </p:sp>
    </p:spTree>
    <p:extLst>
      <p:ext uri="{BB962C8B-B14F-4D97-AF65-F5344CB8AC3E}">
        <p14:creationId xmlns:p14="http://schemas.microsoft.com/office/powerpoint/2010/main" val="34522312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400" b="1">
                <a:solidFill>
                  <a:srgbClr val="000000"/>
                </a:solidFill>
              </a:rPr>
              <a:t>Этиология и патогенез</a:t>
            </a:r>
          </a:p>
        </p:txBody>
      </p:sp>
      <p:grpSp>
        <p:nvGrpSpPr>
          <p:cNvPr id="45059" name="Group 2"/>
          <p:cNvGrpSpPr>
            <a:grpSpLocks/>
          </p:cNvGrpSpPr>
          <p:nvPr/>
        </p:nvGrpSpPr>
        <p:grpSpPr bwMode="auto">
          <a:xfrm>
            <a:off x="936625" y="1600200"/>
            <a:ext cx="3076575" cy="4524375"/>
            <a:chOff x="590" y="1008"/>
            <a:chExt cx="1938" cy="2850"/>
          </a:xfrm>
        </p:grpSpPr>
        <p:pic>
          <p:nvPicPr>
            <p:cNvPr id="450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 y="1008"/>
              <a:ext cx="1938" cy="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2" name="Text Box 4"/>
            <p:cNvSpPr txBox="1">
              <a:spLocks noChangeArrowheads="1"/>
            </p:cNvSpPr>
            <p:nvPr/>
          </p:nvSpPr>
          <p:spPr bwMode="auto">
            <a:xfrm>
              <a:off x="590" y="1008"/>
              <a:ext cx="1938" cy="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45060" name="Text Box 5"/>
          <p:cNvSpPr txBox="1">
            <a:spLocks noChangeArrowheads="1"/>
          </p:cNvSpPr>
          <p:nvPr/>
        </p:nvSpPr>
        <p:spPr bwMode="auto">
          <a:xfrm>
            <a:off x="4648200" y="1600200"/>
            <a:ext cx="4038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charset="0"/>
                <a:ea typeface="Microsoft YaHei" charset="-122"/>
              </a:defRPr>
            </a:lvl9pPr>
          </a:lstStyle>
          <a:p>
            <a:pPr eaLnBrk="1" hangingPunct="1">
              <a:spcBef>
                <a:spcPts val="600"/>
              </a:spcBef>
              <a:buClrTx/>
              <a:buFontTx/>
              <a:buNone/>
            </a:pPr>
            <a:r>
              <a:rPr lang="ru-RU" sz="2400">
                <a:solidFill>
                  <a:srgbClr val="000000"/>
                </a:solidFill>
              </a:rPr>
              <a:t>В типичных случаях оспа характеризуется общей интоксикацией, лихорадкой, своеобразными высыпаниями на коже и слизистых оболочках, последовательно проходящими стадии пятна, пузырька, пустулы, корочки и рубца.</a:t>
            </a:r>
          </a:p>
        </p:txBody>
      </p:sp>
    </p:spTree>
    <p:extLst>
      <p:ext uri="{BB962C8B-B14F-4D97-AF65-F5344CB8AC3E}">
        <p14:creationId xmlns:p14="http://schemas.microsoft.com/office/powerpoint/2010/main" val="4228865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Симптомы</a:t>
            </a:r>
            <a:br>
              <a:rPr lang="ru-RU" sz="4000" b="1">
                <a:solidFill>
                  <a:srgbClr val="000000"/>
                </a:solidFill>
              </a:rPr>
            </a:br>
            <a:endParaRPr lang="ru-RU" sz="4000" b="1">
              <a:solidFill>
                <a:srgbClr val="000000"/>
              </a:solidFill>
            </a:endParaRPr>
          </a:p>
        </p:txBody>
      </p:sp>
      <p:grpSp>
        <p:nvGrpSpPr>
          <p:cNvPr id="46083" name="Group 2"/>
          <p:cNvGrpSpPr>
            <a:grpSpLocks/>
          </p:cNvGrpSpPr>
          <p:nvPr/>
        </p:nvGrpSpPr>
        <p:grpSpPr bwMode="auto">
          <a:xfrm>
            <a:off x="282575" y="1092200"/>
            <a:ext cx="2705100" cy="1976438"/>
            <a:chOff x="158" y="572"/>
            <a:chExt cx="2086" cy="1632"/>
          </a:xfrm>
        </p:grpSpPr>
        <p:pic>
          <p:nvPicPr>
            <p:cNvPr id="460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572"/>
              <a:ext cx="2086" cy="16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7" name="Text Box 4"/>
            <p:cNvSpPr txBox="1">
              <a:spLocks noChangeArrowheads="1"/>
            </p:cNvSpPr>
            <p:nvPr/>
          </p:nvSpPr>
          <p:spPr bwMode="auto">
            <a:xfrm>
              <a:off x="158" y="572"/>
              <a:ext cx="2086" cy="1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48133" name="Text Box 5"/>
          <p:cNvSpPr txBox="1">
            <a:spLocks noChangeArrowheads="1"/>
          </p:cNvSpPr>
          <p:nvPr/>
        </p:nvSpPr>
        <p:spPr bwMode="auto">
          <a:xfrm>
            <a:off x="468313" y="3284538"/>
            <a:ext cx="8424862" cy="3168650"/>
          </a:xfrm>
          <a:prstGeom prst="rect">
            <a:avLst/>
          </a:prstGeom>
          <a:solidFill>
            <a:schemeClr val="accent2">
              <a:lumMod val="60000"/>
              <a:lumOff val="40000"/>
            </a:schemeClr>
          </a:solidFill>
          <a:ln>
            <a:noFill/>
          </a:ln>
          <a:effec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9pPr>
          </a:lstStyle>
          <a:p>
            <a:pPr>
              <a:lnSpc>
                <a:spcPct val="80000"/>
              </a:lnSpc>
              <a:spcBef>
                <a:spcPts val="450"/>
              </a:spcBef>
              <a:buFont typeface="Arial" charset="0"/>
              <a:buNone/>
              <a:defRPr/>
            </a:pPr>
            <a:endParaRPr lang="ru-RU" b="1" dirty="0" smtClean="0"/>
          </a:p>
          <a:p>
            <a:pPr>
              <a:lnSpc>
                <a:spcPct val="80000"/>
              </a:lnSpc>
              <a:spcBef>
                <a:spcPts val="450"/>
              </a:spcBef>
              <a:buFont typeface="Arial" charset="0"/>
              <a:buChar char="•"/>
              <a:defRPr/>
            </a:pPr>
            <a:r>
              <a:rPr lang="ru-RU" b="1" dirty="0" smtClean="0"/>
              <a:t>появляются типичные оспины на коже головы, лица, туловища и конечностей, которые проходят стадии пятна, папулы, пузырька, пустулы, образования корочек, отторжения последних и образования рубца. Одновременно появляются оспины на слизистой оболочке носа, ротоглотки, гортани, трахеи, бронхах, конъюнктивах, прямой кишке, женских половых органов, мочеиспускательного канала. Они вскоре превращаются в эрозии.</a:t>
            </a:r>
          </a:p>
          <a:p>
            <a:pPr>
              <a:lnSpc>
                <a:spcPct val="80000"/>
              </a:lnSpc>
              <a:spcBef>
                <a:spcPts val="450"/>
              </a:spcBef>
              <a:buFont typeface="Arial" charset="0"/>
              <a:buChar char="•"/>
              <a:defRPr/>
            </a:pPr>
            <a:r>
              <a:rPr lang="ru-RU" b="1" dirty="0" smtClean="0"/>
              <a:t>На лице и волосистой части головы образуются многочисленные рубцы.</a:t>
            </a:r>
          </a:p>
          <a:p>
            <a:pPr>
              <a:lnSpc>
                <a:spcPct val="80000"/>
              </a:lnSpc>
              <a:spcBef>
                <a:spcPts val="400"/>
              </a:spcBef>
              <a:buFont typeface="Arial" charset="0"/>
              <a:buChar char="•"/>
              <a:defRPr/>
            </a:pPr>
            <a:r>
              <a:rPr lang="ru-RU" b="1" dirty="0" smtClean="0"/>
              <a:t> К возможным осложнениям относятся </a:t>
            </a:r>
            <a:r>
              <a:rPr lang="ru-RU" b="1" dirty="0" smtClean="0">
                <a:solidFill>
                  <a:srgbClr val="0066CC"/>
                </a:solidFill>
                <a:hlinkClick r:id="rId4"/>
              </a:rPr>
              <a:t>энцефалиты</a:t>
            </a:r>
            <a:r>
              <a:rPr lang="ru-RU" b="1" dirty="0" smtClean="0"/>
              <a:t>, </a:t>
            </a:r>
            <a:r>
              <a:rPr lang="ru-RU" b="1" dirty="0" err="1" smtClean="0">
                <a:solidFill>
                  <a:srgbClr val="0066CC"/>
                </a:solidFill>
                <a:hlinkClick r:id="rId5"/>
              </a:rPr>
              <a:t>менингоэнцефалиты</a:t>
            </a:r>
            <a:r>
              <a:rPr lang="ru-RU" b="1" dirty="0" smtClean="0"/>
              <a:t>, </a:t>
            </a:r>
            <a:r>
              <a:rPr lang="ru-RU" b="1" dirty="0" smtClean="0">
                <a:solidFill>
                  <a:srgbClr val="0066CC"/>
                </a:solidFill>
                <a:hlinkClick r:id="rId6"/>
              </a:rPr>
              <a:t>пневмонии</a:t>
            </a:r>
            <a:r>
              <a:rPr lang="ru-RU" b="1" dirty="0" smtClean="0"/>
              <a:t>, </a:t>
            </a:r>
            <a:r>
              <a:rPr lang="ru-RU" b="1" dirty="0" err="1" smtClean="0">
                <a:solidFill>
                  <a:srgbClr val="0066CC"/>
                </a:solidFill>
                <a:hlinkClick r:id="rId7"/>
              </a:rPr>
              <a:t>панофтальмиты</a:t>
            </a:r>
            <a:r>
              <a:rPr lang="ru-RU" b="1" dirty="0" smtClean="0"/>
              <a:t>, </a:t>
            </a:r>
            <a:r>
              <a:rPr lang="ru-RU" b="1" dirty="0" smtClean="0">
                <a:solidFill>
                  <a:srgbClr val="0066CC"/>
                </a:solidFill>
                <a:hlinkClick r:id="rId8"/>
              </a:rPr>
              <a:t>кератиты</a:t>
            </a:r>
            <a:r>
              <a:rPr lang="ru-RU" b="1" dirty="0" smtClean="0"/>
              <a:t>, </a:t>
            </a:r>
            <a:r>
              <a:rPr lang="ru-RU" b="1" dirty="0" smtClean="0">
                <a:solidFill>
                  <a:srgbClr val="0066CC"/>
                </a:solidFill>
                <a:hlinkClick r:id="rId9"/>
              </a:rPr>
              <a:t>ириты</a:t>
            </a:r>
            <a:r>
              <a:rPr lang="ru-RU" b="1" dirty="0" smtClean="0"/>
              <a:t>, </a:t>
            </a:r>
            <a:r>
              <a:rPr lang="ru-RU" b="1" dirty="0" smtClean="0">
                <a:solidFill>
                  <a:srgbClr val="0066CC"/>
                </a:solidFill>
                <a:hlinkClick r:id="rId10"/>
              </a:rPr>
              <a:t>сепсис</a:t>
            </a:r>
            <a:r>
              <a:rPr lang="ru-RU" sz="1600" dirty="0" smtClean="0"/>
              <a:t>.</a:t>
            </a:r>
          </a:p>
        </p:txBody>
      </p:sp>
      <p:sp>
        <p:nvSpPr>
          <p:cNvPr id="46085" name="Rectangle 6"/>
          <p:cNvSpPr>
            <a:spLocks noChangeArrowheads="1"/>
          </p:cNvSpPr>
          <p:nvPr/>
        </p:nvSpPr>
        <p:spPr bwMode="auto">
          <a:xfrm>
            <a:off x="3636963" y="908050"/>
            <a:ext cx="42322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a:solidFill>
                  <a:srgbClr val="000000"/>
                </a:solidFill>
              </a:rPr>
              <a:t>Оспенные корки на руках больного</a:t>
            </a:r>
          </a:p>
        </p:txBody>
      </p:sp>
    </p:spTree>
    <p:extLst>
      <p:ext uri="{BB962C8B-B14F-4D97-AF65-F5344CB8AC3E}">
        <p14:creationId xmlns:p14="http://schemas.microsoft.com/office/powerpoint/2010/main" val="42865029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6632"/>
            <a:ext cx="3008313" cy="1318468"/>
          </a:xfrm>
        </p:spPr>
        <p:txBody>
          <a:bodyPr>
            <a:noAutofit/>
          </a:bodyPr>
          <a:lstStyle/>
          <a:p>
            <a:r>
              <a:rPr lang="de-DE" sz="2800" dirty="0" err="1" smtClean="0">
                <a:latin typeface="Times New Roman" pitchFamily="18" charset="0"/>
                <a:cs typeface="Times New Roman" pitchFamily="18" charset="0"/>
              </a:rPr>
              <a:t>Болезнь</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вызванная</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вирусом</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Эбола</a:t>
            </a:r>
            <a:endParaRPr lang="ru-RU" sz="2800" dirty="0"/>
          </a:p>
        </p:txBody>
      </p:sp>
      <p:sp>
        <p:nvSpPr>
          <p:cNvPr id="5" name="Объект 4"/>
          <p:cNvSpPr>
            <a:spLocks noGrp="1"/>
          </p:cNvSpPr>
          <p:nvPr>
            <p:ph idx="1"/>
          </p:nvPr>
        </p:nvSpPr>
        <p:spPr/>
        <p:txBody>
          <a:bodyPr>
            <a:normAutofit/>
          </a:bodyPr>
          <a:lstStyle/>
          <a:p>
            <a:pPr marL="0" indent="0">
              <a:buNone/>
            </a:pPr>
            <a:r>
              <a:rPr lang="ru-RU" sz="2400" dirty="0" smtClean="0">
                <a:latin typeface="Times New Roman" pitchFamily="18" charset="0"/>
                <a:cs typeface="Times New Roman" pitchFamily="18" charset="0"/>
              </a:rPr>
              <a:t>-з</a:t>
            </a:r>
            <a:r>
              <a:rPr lang="de-DE" sz="2400" dirty="0" err="1" smtClean="0">
                <a:latin typeface="Times New Roman" pitchFamily="18" charset="0"/>
                <a:cs typeface="Times New Roman" pitchFamily="18" charset="0"/>
              </a:rPr>
              <a:t>оонозная</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природно-очаговая</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контагиозная</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вирусная</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инфекционная</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болезнь</a:t>
            </a:r>
            <a:r>
              <a:rPr lang="ru-RU" sz="2400" dirty="0" smtClean="0">
                <a:latin typeface="Times New Roman" pitchFamily="18" charset="0"/>
                <a:cs typeface="Times New Roman" pitchFamily="18" charset="0"/>
              </a:rPr>
              <a:t>,</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протекающ</a:t>
            </a:r>
            <a:r>
              <a:rPr lang="ru-RU" sz="2400" dirty="0" err="1" smtClean="0">
                <a:latin typeface="Times New Roman" pitchFamily="18" charset="0"/>
                <a:cs typeface="Times New Roman" pitchFamily="18" charset="0"/>
              </a:rPr>
              <a:t>ая</a:t>
            </a:r>
            <a:r>
              <a:rPr lang="de-DE" sz="2400" dirty="0" smtClean="0">
                <a:latin typeface="Times New Roman" pitchFamily="18" charset="0"/>
                <a:cs typeface="Times New Roman" pitchFamily="18" charset="0"/>
              </a:rPr>
              <a:t> с </a:t>
            </a:r>
            <a:r>
              <a:rPr lang="de-DE" sz="2400" dirty="0" err="1" smtClean="0">
                <a:latin typeface="Times New Roman" pitchFamily="18" charset="0"/>
                <a:cs typeface="Times New Roman" pitchFamily="18" charset="0"/>
              </a:rPr>
              <a:t>выраженным</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геморрагическим</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синдромом</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обычно</a:t>
            </a:r>
            <a:r>
              <a:rPr lang="de-DE" sz="2400" dirty="0" smtClean="0">
                <a:latin typeface="Times New Roman" pitchFamily="18" charset="0"/>
                <a:cs typeface="Times New Roman" pitchFamily="18" charset="0"/>
              </a:rPr>
              <a:t> в </a:t>
            </a:r>
            <a:r>
              <a:rPr lang="de-DE" sz="2400" dirty="0" err="1" smtClean="0">
                <a:latin typeface="Times New Roman" pitchFamily="18" charset="0"/>
                <a:cs typeface="Times New Roman" pitchFamily="18" charset="0"/>
              </a:rPr>
              <a:t>тяжелой</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форме</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част</a:t>
            </a:r>
            <a:r>
              <a:rPr lang="ru-RU" sz="2400" dirty="0" err="1" smtClean="0">
                <a:latin typeface="Times New Roman" pitchFamily="18" charset="0"/>
                <a:cs typeface="Times New Roman" pitchFamily="18" charset="0"/>
              </a:rPr>
              <a:t>ым</a:t>
            </a:r>
            <a:r>
              <a:rPr lang="ru-RU" sz="2400" dirty="0" smtClean="0">
                <a:latin typeface="Times New Roman" pitchFamily="18" charset="0"/>
                <a:cs typeface="Times New Roman" pitchFamily="18" charset="0"/>
              </a:rPr>
              <a:t> л</a:t>
            </a:r>
            <a:r>
              <a:rPr lang="de-DE" sz="2400" dirty="0" err="1" smtClean="0">
                <a:latin typeface="Times New Roman" pitchFamily="18" charset="0"/>
                <a:cs typeface="Times New Roman" pitchFamily="18" charset="0"/>
              </a:rPr>
              <a:t>етальн</a:t>
            </a:r>
            <a:r>
              <a:rPr lang="ru-RU" sz="2400" dirty="0" err="1" smtClean="0">
                <a:latin typeface="Times New Roman" pitchFamily="18" charset="0"/>
                <a:cs typeface="Times New Roman" pitchFamily="18" charset="0"/>
              </a:rPr>
              <a:t>ым</a:t>
            </a:r>
            <a:r>
              <a:rPr lang="ru-RU" sz="2400" dirty="0" smtClean="0">
                <a:latin typeface="Times New Roman" pitchFamily="18" charset="0"/>
                <a:cs typeface="Times New Roman" pitchFamily="18" charset="0"/>
              </a:rPr>
              <a:t> исходом.</a:t>
            </a:r>
            <a:r>
              <a:rPr lang="de-DE" sz="2400" dirty="0" smtClean="0"/>
              <a:t> </a:t>
            </a:r>
            <a:endParaRPr lang="ru-RU" sz="2400" dirty="0" smtClean="0"/>
          </a:p>
          <a:p>
            <a:pPr marL="0" indent="0">
              <a:buNone/>
            </a:pPr>
            <a:endParaRPr lang="ru-RU" sz="2400" dirty="0">
              <a:latin typeface="Times New Roman" pitchFamily="18" charset="0"/>
              <a:cs typeface="Times New Roman" pitchFamily="18" charset="0"/>
            </a:endParaRPr>
          </a:p>
          <a:p>
            <a:pPr marL="0" indent="0">
              <a:buNone/>
            </a:pPr>
            <a:endParaRPr lang="ru-RU" sz="2400" dirty="0" smtClean="0">
              <a:latin typeface="Times New Roman" pitchFamily="18" charset="0"/>
              <a:cs typeface="Times New Roman" pitchFamily="18" charset="0"/>
            </a:endParaRPr>
          </a:p>
          <a:p>
            <a:pPr marL="0" indent="0">
              <a:buNone/>
            </a:pPr>
            <a:r>
              <a:rPr lang="de-DE" sz="2400" dirty="0" err="1" smtClean="0">
                <a:latin typeface="Times New Roman" pitchFamily="18" charset="0"/>
                <a:cs typeface="Times New Roman" pitchFamily="18" charset="0"/>
              </a:rPr>
              <a:t>Для</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болезни</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вызванной</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вирусом</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Эбола</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характерна</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высокая</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контагиозность</a:t>
            </a:r>
            <a:r>
              <a:rPr lang="de-DE" sz="2400" dirty="0" smtClean="0">
                <a:latin typeface="Times New Roman" pitchFamily="18" charset="0"/>
                <a:cs typeface="Times New Roman" pitchFamily="18" charset="0"/>
              </a:rPr>
              <a:t> (5-15 </a:t>
            </a:r>
            <a:r>
              <a:rPr lang="de-DE" sz="2400" dirty="0" err="1" smtClean="0">
                <a:latin typeface="Times New Roman" pitchFamily="18" charset="0"/>
                <a:cs typeface="Times New Roman" pitchFamily="18" charset="0"/>
              </a:rPr>
              <a:t>последовательных</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передач</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вируса</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ведущая</a:t>
            </a:r>
            <a:r>
              <a:rPr lang="de-DE" sz="2400" dirty="0" smtClean="0">
                <a:latin typeface="Times New Roman" pitchFamily="18" charset="0"/>
                <a:cs typeface="Times New Roman" pitchFamily="18" charset="0"/>
              </a:rPr>
              <a:t> к </a:t>
            </a:r>
            <a:r>
              <a:rPr lang="de-DE" sz="2400" dirty="0" err="1" smtClean="0">
                <a:latin typeface="Times New Roman" pitchFamily="18" charset="0"/>
                <a:cs typeface="Times New Roman" pitchFamily="18" charset="0"/>
              </a:rPr>
              <a:t>развитию</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внутрибольничных</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вспышек</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6" name="Текст 5"/>
          <p:cNvSpPr>
            <a:spLocks noGrp="1"/>
          </p:cNvSpPr>
          <p:nvPr>
            <p:ph type="body" sz="half" idx="2"/>
          </p:nvPr>
        </p:nvSpPr>
        <p:spPr/>
        <p:txBody>
          <a:bodyPr/>
          <a:lstStyle/>
          <a:p>
            <a:endParaRPr lang="ru-RU" dirty="0"/>
          </a:p>
        </p:txBody>
      </p:sp>
      <p:pic>
        <p:nvPicPr>
          <p:cNvPr id="7" name="Picture 6" descr="9556167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2808312" cy="440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001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57200" y="506413"/>
            <a:ext cx="8229600" cy="1143000"/>
          </a:xfrm>
          <a:solidFill>
            <a:srgbClr val="00B0F0"/>
          </a:solidFill>
        </p:spPr>
        <p:txBody>
          <a:bodyPr>
            <a:normAutofit/>
          </a:bodyPr>
          <a:lstStyle/>
          <a:p>
            <a:r>
              <a:rPr lang="de-DE" sz="3100" b="1" dirty="0" err="1" smtClean="0">
                <a:latin typeface="Times New Roman" pitchFamily="18" charset="0"/>
                <a:cs typeface="Times New Roman" pitchFamily="18" charset="0"/>
              </a:rPr>
              <a:t>Болезнь</a:t>
            </a:r>
            <a:r>
              <a:rPr lang="de-DE" sz="3100" b="1" dirty="0">
                <a:latin typeface="Times New Roman" pitchFamily="18" charset="0"/>
                <a:cs typeface="Times New Roman" pitchFamily="18" charset="0"/>
              </a:rPr>
              <a:t>, </a:t>
            </a:r>
            <a:r>
              <a:rPr lang="de-DE" sz="3100" b="1" dirty="0" err="1">
                <a:latin typeface="Times New Roman" pitchFamily="18" charset="0"/>
                <a:cs typeface="Times New Roman" pitchFamily="18" charset="0"/>
              </a:rPr>
              <a:t>вызванная</a:t>
            </a:r>
            <a:r>
              <a:rPr lang="de-DE" sz="3100" b="1" dirty="0">
                <a:latin typeface="Times New Roman" pitchFamily="18" charset="0"/>
                <a:cs typeface="Times New Roman" pitchFamily="18" charset="0"/>
              </a:rPr>
              <a:t> </a:t>
            </a:r>
            <a:r>
              <a:rPr lang="de-DE" sz="3100" b="1" dirty="0" err="1">
                <a:latin typeface="Times New Roman" pitchFamily="18" charset="0"/>
                <a:cs typeface="Times New Roman" pitchFamily="18" charset="0"/>
              </a:rPr>
              <a:t>вирусом</a:t>
            </a:r>
            <a:r>
              <a:rPr lang="de-DE" sz="3100" b="1" dirty="0">
                <a:latin typeface="Times New Roman" pitchFamily="18" charset="0"/>
                <a:cs typeface="Times New Roman" pitchFamily="18" charset="0"/>
              </a:rPr>
              <a:t> </a:t>
            </a:r>
            <a:r>
              <a:rPr lang="de-DE" sz="3100" b="1" dirty="0" err="1" smtClean="0">
                <a:latin typeface="Times New Roman" pitchFamily="18" charset="0"/>
                <a:cs typeface="Times New Roman" pitchFamily="18" charset="0"/>
              </a:rPr>
              <a:t>Эбола</a:t>
            </a:r>
            <a:r>
              <a:rPr lang="ru-RU" sz="3100" b="1" dirty="0" smtClean="0">
                <a:latin typeface="Times New Roman" pitchFamily="18" charset="0"/>
                <a:cs typeface="Times New Roman" pitchFamily="18" charset="0"/>
              </a:rPr>
              <a:t>.История</a:t>
            </a:r>
            <a:endParaRPr lang="fr-FR" dirty="0" smtClean="0">
              <a:solidFill>
                <a:schemeClr val="bg1"/>
              </a:solidFill>
            </a:endParaRPr>
          </a:p>
        </p:txBody>
      </p:sp>
      <p:sp>
        <p:nvSpPr>
          <p:cNvPr id="5123" name="Espace réservé du contenu 2"/>
          <p:cNvSpPr>
            <a:spLocks noGrp="1"/>
          </p:cNvSpPr>
          <p:nvPr>
            <p:ph idx="1"/>
          </p:nvPr>
        </p:nvSpPr>
        <p:spPr>
          <a:xfrm>
            <a:off x="457200" y="1831975"/>
            <a:ext cx="8229600" cy="4525963"/>
          </a:xfrm>
        </p:spPr>
        <p:txBody>
          <a:bodyPr>
            <a:normAutofit lnSpcReduction="10000"/>
          </a:bodyPr>
          <a:lstStyle/>
          <a:p>
            <a:pPr eaLnBrk="1" hangingPunct="1"/>
            <a:r>
              <a:rPr lang="ru-RU" sz="2400" b="1" dirty="0" smtClean="0">
                <a:latin typeface="Times New Roman" pitchFamily="18" charset="0"/>
                <a:cs typeface="Times New Roman" pitchFamily="18" charset="0"/>
              </a:rPr>
              <a:t>2000-2001 Уганда.</a:t>
            </a:r>
            <a:r>
              <a:rPr lang="ru-RU" sz="2400" dirty="0" smtClean="0">
                <a:latin typeface="Times New Roman" pitchFamily="18" charset="0"/>
                <a:cs typeface="Times New Roman" pitchFamily="18" charset="0"/>
              </a:rPr>
              <a:t> Смертность 53%, 425 заболевших (умерло 224)</a:t>
            </a:r>
          </a:p>
          <a:p>
            <a:pPr eaLnBrk="1" hangingPunct="1"/>
            <a:r>
              <a:rPr lang="ru-RU" sz="2400" b="1" dirty="0" smtClean="0">
                <a:latin typeface="Times New Roman" pitchFamily="18" charset="0"/>
                <a:cs typeface="Times New Roman" pitchFamily="18" charset="0"/>
              </a:rPr>
              <a:t>2001-2002 Габон.</a:t>
            </a:r>
            <a:r>
              <a:rPr lang="ru-RU" sz="2400" dirty="0" smtClean="0">
                <a:latin typeface="Times New Roman" pitchFamily="18" charset="0"/>
                <a:cs typeface="Times New Roman" pitchFamily="18" charset="0"/>
              </a:rPr>
              <a:t>  Смертность 82%, 65 заболевших (умерло 53)</a:t>
            </a:r>
          </a:p>
          <a:p>
            <a:pPr eaLnBrk="1" hangingPunct="1"/>
            <a:r>
              <a:rPr lang="ru-RU" sz="2400" b="1" dirty="0" smtClean="0">
                <a:latin typeface="Times New Roman" pitchFamily="18" charset="0"/>
                <a:cs typeface="Times New Roman" pitchFamily="18" charset="0"/>
              </a:rPr>
              <a:t>2002-2003 Конго.</a:t>
            </a:r>
            <a:r>
              <a:rPr lang="ru-RU" sz="2400" dirty="0" smtClean="0">
                <a:latin typeface="Times New Roman" pitchFamily="18" charset="0"/>
                <a:cs typeface="Times New Roman" pitchFamily="18" charset="0"/>
              </a:rPr>
              <a:t> Смертность 89%, 143 заболевших (умерло 129)</a:t>
            </a:r>
          </a:p>
          <a:p>
            <a:pPr eaLnBrk="1" hangingPunct="1"/>
            <a:r>
              <a:rPr lang="ru-RU" sz="2400" b="1" dirty="0" smtClean="0">
                <a:latin typeface="Times New Roman" pitchFamily="18" charset="0"/>
                <a:cs typeface="Times New Roman" pitchFamily="18" charset="0"/>
              </a:rPr>
              <a:t>2007 Конго.</a:t>
            </a:r>
            <a:r>
              <a:rPr lang="ru-RU" sz="2400" dirty="0" smtClean="0">
                <a:latin typeface="Times New Roman" pitchFamily="18" charset="0"/>
                <a:cs typeface="Times New Roman" pitchFamily="18" charset="0"/>
              </a:rPr>
              <a:t> Смертность 71%, 264 заболевших (умерло 187)</a:t>
            </a:r>
          </a:p>
          <a:p>
            <a:pPr eaLnBrk="1" hangingPunct="1"/>
            <a:r>
              <a:rPr lang="ru-RU" sz="2400" b="1" dirty="0" smtClean="0">
                <a:latin typeface="Times New Roman" pitchFamily="18" charset="0"/>
                <a:cs typeface="Times New Roman" pitchFamily="18" charset="0"/>
              </a:rPr>
              <a:t>2007-2008 Уганда.</a:t>
            </a:r>
            <a:r>
              <a:rPr lang="ru-RU" sz="2400" dirty="0" smtClean="0">
                <a:latin typeface="Times New Roman" pitchFamily="18" charset="0"/>
                <a:cs typeface="Times New Roman" pitchFamily="18" charset="0"/>
              </a:rPr>
              <a:t> Смертность 32%, 131 заболевших (умерло 42)</a:t>
            </a:r>
          </a:p>
          <a:p>
            <a:pPr eaLnBrk="1" hangingPunct="1"/>
            <a:r>
              <a:rPr lang="ru-RU" sz="2400" b="1" dirty="0" smtClean="0">
                <a:latin typeface="Times New Roman" pitchFamily="18" charset="0"/>
                <a:cs typeface="Times New Roman" pitchFamily="18" charset="0"/>
              </a:rPr>
              <a:t>Май 2011 Уганда.</a:t>
            </a:r>
            <a:r>
              <a:rPr lang="ru-RU" sz="2400" dirty="0" smtClean="0">
                <a:latin typeface="Times New Roman" pitchFamily="18" charset="0"/>
                <a:cs typeface="Times New Roman" pitchFamily="18" charset="0"/>
              </a:rPr>
              <a:t> 12-летняя девочка умерла от суданской разновидности</a:t>
            </a:r>
            <a:r>
              <a:rPr lang="ru-RU" sz="2000" dirty="0" smtClean="0"/>
              <a:t>.</a:t>
            </a:r>
            <a:r>
              <a:rPr lang="ru-RU" dirty="0" smtClean="0"/>
              <a:t> </a:t>
            </a:r>
            <a:endParaRPr lang="fr-FR" dirty="0" smtClean="0"/>
          </a:p>
        </p:txBody>
      </p:sp>
    </p:spTree>
    <p:extLst>
      <p:ext uri="{BB962C8B-B14F-4D97-AF65-F5344CB8AC3E}">
        <p14:creationId xmlns:p14="http://schemas.microsoft.com/office/powerpoint/2010/main" val="3052652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44496" y="1052736"/>
            <a:ext cx="8229600" cy="5305202"/>
          </a:xfrm>
        </p:spPr>
        <p:txBody>
          <a:bodyPr/>
          <a:lstStyle/>
          <a:p>
            <a:r>
              <a:rPr lang="de-DE" sz="1800" dirty="0" err="1" smtClean="0">
                <a:latin typeface="Times New Roman" pitchFamily="18" charset="0"/>
                <a:cs typeface="Times New Roman" pitchFamily="18" charset="0"/>
              </a:rPr>
              <a:t>Инкубационный</a:t>
            </a:r>
            <a:r>
              <a:rPr lang="de-DE"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период</a:t>
            </a:r>
            <a:r>
              <a:rPr lang="de-DE" sz="1800" dirty="0" smtClean="0">
                <a:latin typeface="Times New Roman" pitchFamily="18" charset="0"/>
                <a:cs typeface="Times New Roman" pitchFamily="18" charset="0"/>
              </a:rPr>
              <a:t> - 21 </a:t>
            </a:r>
            <a:r>
              <a:rPr lang="de-DE" sz="1800" dirty="0" err="1" smtClean="0">
                <a:latin typeface="Times New Roman" pitchFamily="18" charset="0"/>
                <a:cs typeface="Times New Roman" pitchFamily="18" charset="0"/>
              </a:rPr>
              <a:t>сутки</a:t>
            </a:r>
            <a:r>
              <a:rPr lang="de-DE"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чаще</a:t>
            </a:r>
            <a:r>
              <a:rPr lang="de-DE"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от</a:t>
            </a:r>
            <a:r>
              <a:rPr lang="de-DE" sz="1800" dirty="0" smtClean="0">
                <a:latin typeface="Times New Roman" pitchFamily="18" charset="0"/>
                <a:cs typeface="Times New Roman" pitchFamily="18" charset="0"/>
              </a:rPr>
              <a:t> 4 </a:t>
            </a:r>
            <a:r>
              <a:rPr lang="de-DE" sz="1800" dirty="0" err="1" smtClean="0">
                <a:latin typeface="Times New Roman" pitchFamily="18" charset="0"/>
                <a:cs typeface="Times New Roman" pitchFamily="18" charset="0"/>
              </a:rPr>
              <a:t>до</a:t>
            </a:r>
            <a:r>
              <a:rPr lang="de-DE" sz="1800" dirty="0" smtClean="0">
                <a:latin typeface="Times New Roman" pitchFamily="18" charset="0"/>
                <a:cs typeface="Times New Roman" pitchFamily="18" charset="0"/>
              </a:rPr>
              <a:t> 16 </a:t>
            </a:r>
            <a:r>
              <a:rPr lang="de-DE" sz="1800" dirty="0" err="1" smtClean="0">
                <a:latin typeface="Times New Roman" pitchFamily="18" charset="0"/>
                <a:cs typeface="Times New Roman" pitchFamily="18" charset="0"/>
              </a:rPr>
              <a:t>суток</a:t>
            </a:r>
            <a:r>
              <a:rPr lang="de-DE"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r>
              <a:rPr lang="de-DE" sz="1800" dirty="0" err="1" smtClean="0">
                <a:latin typeface="Times New Roman" pitchFamily="18" charset="0"/>
                <a:cs typeface="Times New Roman" pitchFamily="18" charset="0"/>
              </a:rPr>
              <a:t>Источник</a:t>
            </a:r>
            <a:r>
              <a:rPr lang="de-DE"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инфекции</a:t>
            </a:r>
            <a:r>
              <a:rPr lang="de-DE" sz="1800" dirty="0" smtClean="0">
                <a:latin typeface="Times New Roman" pitchFamily="18" charset="0"/>
                <a:cs typeface="Times New Roman" pitchFamily="18" charset="0"/>
              </a:rPr>
              <a:t> - </a:t>
            </a:r>
            <a:r>
              <a:rPr lang="de-DE" sz="1800" dirty="0" err="1" smtClean="0">
                <a:latin typeface="Times New Roman" pitchFamily="18" charset="0"/>
                <a:cs typeface="Times New Roman" pitchFamily="18" charset="0"/>
              </a:rPr>
              <a:t>шимпанзе</a:t>
            </a:r>
            <a:r>
              <a:rPr lang="de-DE"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обезьяны</a:t>
            </a:r>
            <a:r>
              <a:rPr lang="de-DE"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циномолгус</a:t>
            </a:r>
            <a:r>
              <a:rPr lang="de-DE"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больной</a:t>
            </a:r>
            <a:r>
              <a:rPr lang="de-DE"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человек</a:t>
            </a:r>
            <a:r>
              <a:rPr lang="de-DE"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pPr eaLnBrk="1" hangingPunct="1"/>
            <a:r>
              <a:rPr lang="ru-RU" sz="18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Вирус </a:t>
            </a:r>
            <a:r>
              <a:rPr lang="ru-RU" sz="1800" b="1" dirty="0" err="1" smtClean="0">
                <a:latin typeface="Times New Roman" pitchFamily="18" charset="0"/>
                <a:cs typeface="Times New Roman" pitchFamily="18" charset="0"/>
              </a:rPr>
              <a:t>Эбо́ла</a:t>
            </a:r>
            <a:r>
              <a:rPr lang="ru-RU" sz="1800" dirty="0" smtClean="0">
                <a:latin typeface="Times New Roman" pitchFamily="18" charset="0"/>
                <a:cs typeface="Times New Roman" pitchFamily="18" charset="0"/>
              </a:rPr>
              <a:t> или просто </a:t>
            </a:r>
            <a:r>
              <a:rPr lang="ru-RU" sz="1800" b="1" dirty="0" err="1" smtClean="0">
                <a:latin typeface="Times New Roman" pitchFamily="18" charset="0"/>
                <a:cs typeface="Times New Roman" pitchFamily="18" charset="0"/>
              </a:rPr>
              <a:t>Эбо́ла</a:t>
            </a:r>
            <a:r>
              <a:rPr lang="ru-RU" sz="1800" dirty="0" smtClean="0">
                <a:latin typeface="Times New Roman" pitchFamily="18" charset="0"/>
                <a:cs typeface="Times New Roman" pitchFamily="18" charset="0"/>
              </a:rPr>
              <a:t> — общее название для вирусов одного рода </a:t>
            </a:r>
            <a:r>
              <a:rPr lang="ru-RU" sz="1800" i="1" dirty="0" err="1" smtClean="0">
                <a:latin typeface="Times New Roman" pitchFamily="18" charset="0"/>
                <a:cs typeface="Times New Roman" pitchFamily="18" charset="0"/>
              </a:rPr>
              <a:t>Ebolavirus</a:t>
            </a:r>
            <a:r>
              <a:rPr lang="ru-RU" sz="1800" dirty="0" smtClean="0">
                <a:latin typeface="Times New Roman" pitchFamily="18" charset="0"/>
                <a:cs typeface="Times New Roman" pitchFamily="18" charset="0"/>
              </a:rPr>
              <a:t>, входящих в семейства </a:t>
            </a:r>
            <a:r>
              <a:rPr lang="ru-RU" sz="1800" dirty="0" err="1" smtClean="0">
                <a:latin typeface="Times New Roman" pitchFamily="18" charset="0"/>
                <a:cs typeface="Times New Roman" pitchFamily="18" charset="0"/>
              </a:rPr>
              <a:t>филовирусов</a:t>
            </a:r>
            <a:r>
              <a:rPr lang="ru-RU" sz="1800" dirty="0" smtClean="0">
                <a:latin typeface="Times New Roman" pitchFamily="18" charset="0"/>
                <a:cs typeface="Times New Roman" pitchFamily="18" charset="0"/>
              </a:rPr>
              <a:t>. Поражает человека, некоторых приматов, а так же, как выяснилось, и свиней.</a:t>
            </a:r>
          </a:p>
          <a:p>
            <a:pPr eaLnBrk="1" hangingPunct="1"/>
            <a:r>
              <a:rPr lang="ru-RU" sz="1800" dirty="0" smtClean="0">
                <a:latin typeface="Times New Roman" pitchFamily="18" charset="0"/>
                <a:cs typeface="Times New Roman" pitchFamily="18" charset="0"/>
              </a:rPr>
              <a:t>Впервые вирус </a:t>
            </a:r>
            <a:r>
              <a:rPr lang="ru-RU" sz="1800" dirty="0" err="1" smtClean="0">
                <a:latin typeface="Times New Roman" pitchFamily="18" charset="0"/>
                <a:cs typeface="Times New Roman" pitchFamily="18" charset="0"/>
              </a:rPr>
              <a:t>Эбола</a:t>
            </a:r>
            <a:r>
              <a:rPr lang="ru-RU" sz="1800" dirty="0" smtClean="0">
                <a:latin typeface="Times New Roman" pitchFamily="18" charset="0"/>
                <a:cs typeface="Times New Roman" pitchFamily="18" charset="0"/>
              </a:rPr>
              <a:t> был идентифицирован в экваториальной провинции Судана и прилегающих районах Заира (сейчас Демократическая республика Конго) в 1976 году. Вирус был выделен в районе реки </a:t>
            </a:r>
            <a:r>
              <a:rPr lang="ru-RU" sz="1800" dirty="0" err="1" smtClean="0">
                <a:latin typeface="Times New Roman" pitchFamily="18" charset="0"/>
                <a:cs typeface="Times New Roman" pitchFamily="18" charset="0"/>
              </a:rPr>
              <a:t>Эбола</a:t>
            </a:r>
            <a:r>
              <a:rPr lang="ru-RU" sz="1800" dirty="0" smtClean="0">
                <a:latin typeface="Times New Roman" pitchFamily="18" charset="0"/>
                <a:cs typeface="Times New Roman" pitchFamily="18" charset="0"/>
              </a:rPr>
              <a:t> в Заире. Это дало название вирусу.</a:t>
            </a:r>
            <a:endParaRPr lang="fr-FR" sz="1800" dirty="0" smtClean="0">
              <a:latin typeface="Times New Roman" pitchFamily="18" charset="0"/>
              <a:cs typeface="Times New Roman" pitchFamily="18" charset="0"/>
            </a:endParaRPr>
          </a:p>
          <a:p>
            <a:pPr marL="0" indent="0" eaLnBrk="1" hangingPunct="1">
              <a:buNone/>
            </a:pPr>
            <a:endParaRPr lang="fr-FR" sz="1800" dirty="0" smtClean="0">
              <a:latin typeface="Times New Roman" pitchFamily="18" charset="0"/>
              <a:cs typeface="Times New Roman" pitchFamily="18" charset="0"/>
            </a:endParaRPr>
          </a:p>
        </p:txBody>
      </p:sp>
      <p:sp>
        <p:nvSpPr>
          <p:cNvPr id="2" name="Заголовок 1"/>
          <p:cNvSpPr>
            <a:spLocks noGrp="1"/>
          </p:cNvSpPr>
          <p:nvPr>
            <p:ph type="title"/>
          </p:nvPr>
        </p:nvSpPr>
        <p:spPr>
          <a:xfrm>
            <a:off x="457200" y="188640"/>
            <a:ext cx="8229600" cy="648072"/>
          </a:xfrm>
          <a:solidFill>
            <a:srgbClr val="00B0F0"/>
          </a:solidFill>
        </p:spPr>
        <p:txBody>
          <a:bodyPr>
            <a:normAutofit fontScale="90000"/>
          </a:bodyPr>
          <a:lstStyle/>
          <a:p>
            <a:r>
              <a:rPr lang="de-DE" sz="2400" b="1" dirty="0" err="1" smtClean="0">
                <a:latin typeface="Times New Roman" pitchFamily="18" charset="0"/>
                <a:cs typeface="Times New Roman" pitchFamily="18" charset="0"/>
              </a:rPr>
              <a:t>Основные</a:t>
            </a:r>
            <a:r>
              <a:rPr lang="de-DE" sz="2400" b="1" dirty="0" smtClean="0">
                <a:latin typeface="Times New Roman" pitchFamily="18" charset="0"/>
                <a:cs typeface="Times New Roman" pitchFamily="18" charset="0"/>
              </a:rPr>
              <a:t> </a:t>
            </a:r>
            <a:r>
              <a:rPr lang="de-DE" sz="2400" b="1" dirty="0" err="1" smtClean="0">
                <a:latin typeface="Times New Roman" pitchFamily="18" charset="0"/>
                <a:cs typeface="Times New Roman" pitchFamily="18" charset="0"/>
              </a:rPr>
              <a:t>эпидемиологические</a:t>
            </a:r>
            <a:r>
              <a:rPr lang="de-DE" sz="2400" b="1" dirty="0" smtClean="0">
                <a:latin typeface="Times New Roman" pitchFamily="18" charset="0"/>
                <a:cs typeface="Times New Roman" pitchFamily="18" charset="0"/>
              </a:rPr>
              <a:t> </a:t>
            </a:r>
            <a:r>
              <a:rPr lang="de-DE" sz="2400" b="1" dirty="0" err="1" smtClean="0">
                <a:latin typeface="Times New Roman" pitchFamily="18" charset="0"/>
                <a:cs typeface="Times New Roman" pitchFamily="18" charset="0"/>
              </a:rPr>
              <a:t>признаки</a:t>
            </a:r>
            <a:r>
              <a:rPr lang="ru-RU" sz="2400" b="1" dirty="0" smtClean="0">
                <a:latin typeface="Times New Roman" pitchFamily="18" charset="0"/>
                <a:cs typeface="Times New Roman" pitchFamily="18" charset="0"/>
              </a:rPr>
              <a:t>. Этиология.</a:t>
            </a:r>
            <a:r>
              <a:rPr lang="ru-RU" sz="2400" b="1" dirty="0" smtClean="0"/>
              <a:t/>
            </a:r>
            <a:br>
              <a:rPr lang="ru-RU" sz="2400" b="1" dirty="0" smtClean="0"/>
            </a:br>
            <a:endParaRPr lang="ru-RU"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089400"/>
            <a:ext cx="3164210" cy="21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2608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endParaRPr lang="ru-RU" smtClean="0"/>
          </a:p>
        </p:txBody>
      </p:sp>
      <p:sp>
        <p:nvSpPr>
          <p:cNvPr id="13315" name="Rectangle 3"/>
          <p:cNvSpPr>
            <a:spLocks noGrp="1"/>
          </p:cNvSpPr>
          <p:nvPr>
            <p:ph type="body" idx="1"/>
          </p:nvPr>
        </p:nvSpPr>
        <p:spPr/>
        <p:txBody>
          <a:bodyPr/>
          <a:lstStyle/>
          <a:p>
            <a:pPr eaLnBrk="1" hangingPunct="1"/>
            <a:endParaRPr lang="ru-RU" smtClean="0"/>
          </a:p>
        </p:txBody>
      </p:sp>
      <p:pic>
        <p:nvPicPr>
          <p:cNvPr id="13316" name="Picture 4" descr="Ebola_Hemorrhagic_Fever_Distribution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936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223838"/>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Особо опасные инфекции</a:t>
            </a:r>
          </a:p>
        </p:txBody>
      </p:sp>
      <p:sp>
        <p:nvSpPr>
          <p:cNvPr id="2" name="Text Box 2"/>
          <p:cNvSpPr txBox="1">
            <a:spLocks noChangeArrowheads="1"/>
          </p:cNvSpPr>
          <p:nvPr/>
        </p:nvSpPr>
        <p:spPr bwMode="auto">
          <a:xfrm>
            <a:off x="179388" y="1196975"/>
            <a:ext cx="8785225" cy="5400675"/>
          </a:xfrm>
          <a:prstGeom prst="rect">
            <a:avLst/>
          </a:prstGeom>
          <a:solidFill>
            <a:schemeClr val="accent2">
              <a:lumMod val="60000"/>
              <a:lumOff val="40000"/>
            </a:schemeClr>
          </a:solidFill>
          <a:ln>
            <a:noFill/>
          </a:ln>
          <a:effec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9pPr>
          </a:lstStyle>
          <a:p>
            <a:pPr algn="just">
              <a:lnSpc>
                <a:spcPct val="90000"/>
              </a:lnSpc>
              <a:spcBef>
                <a:spcPts val="600"/>
              </a:spcBef>
              <a:buClrTx/>
              <a:buFontTx/>
              <a:buNone/>
              <a:defRPr/>
            </a:pPr>
            <a:r>
              <a:rPr lang="ru-RU" sz="2400" dirty="0" smtClean="0"/>
              <a:t>. Перечень и меры профилактики распространения ООИ были закреплены в </a:t>
            </a:r>
            <a:r>
              <a:rPr lang="ru-RU" sz="2400" dirty="0" smtClean="0">
                <a:solidFill>
                  <a:srgbClr val="0066CC"/>
                </a:solidFill>
                <a:hlinkClick r:id="rId3"/>
              </a:rPr>
              <a:t>Международных медико-санитарных правилах</a:t>
            </a:r>
            <a:r>
              <a:rPr lang="ru-RU" sz="2400" dirty="0" smtClean="0"/>
              <a:t>, принятых 22-й сессией </a:t>
            </a:r>
            <a:r>
              <a:rPr lang="ru-RU" sz="2400" dirty="0" smtClean="0">
                <a:solidFill>
                  <a:srgbClr val="0066CC"/>
                </a:solidFill>
                <a:hlinkClick r:id="rId4"/>
              </a:rPr>
              <a:t>Всемирной ассамблеи здравоохранения</a:t>
            </a:r>
            <a:r>
              <a:rPr lang="ru-RU" sz="2400" dirty="0" smtClean="0"/>
              <a:t> </a:t>
            </a:r>
            <a:r>
              <a:rPr lang="ru-RU" sz="2400" dirty="0" smtClean="0">
                <a:solidFill>
                  <a:srgbClr val="0066CC"/>
                </a:solidFill>
                <a:hlinkClick r:id="rId5"/>
              </a:rPr>
              <a:t>ВОЗ</a:t>
            </a:r>
            <a:r>
              <a:rPr lang="ru-RU" sz="2400" dirty="0" smtClean="0"/>
              <a:t> </a:t>
            </a:r>
            <a:r>
              <a:rPr lang="ru-RU" sz="2400" dirty="0" smtClean="0">
                <a:solidFill>
                  <a:srgbClr val="0066CC"/>
                </a:solidFill>
                <a:hlinkClick r:id="rId6"/>
              </a:rPr>
              <a:t>26 июля</a:t>
            </a:r>
            <a:r>
              <a:rPr lang="ru-RU" sz="2400" dirty="0" smtClean="0"/>
              <a:t> </a:t>
            </a:r>
            <a:r>
              <a:rPr lang="ru-RU" sz="2400" dirty="0" smtClean="0">
                <a:solidFill>
                  <a:srgbClr val="0066CC"/>
                </a:solidFill>
                <a:hlinkClick r:id="rId7"/>
              </a:rPr>
              <a:t>1969 года</a:t>
            </a:r>
            <a:r>
              <a:rPr lang="ru-RU" sz="2400" dirty="0" smtClean="0"/>
              <a:t>.</a:t>
            </a:r>
          </a:p>
          <a:p>
            <a:pPr algn="just">
              <a:lnSpc>
                <a:spcPct val="90000"/>
              </a:lnSpc>
              <a:spcBef>
                <a:spcPts val="600"/>
              </a:spcBef>
              <a:buClrTx/>
              <a:buFontTx/>
              <a:buNone/>
              <a:defRPr/>
            </a:pPr>
            <a:r>
              <a:rPr lang="ru-RU" sz="2400" dirty="0" smtClean="0"/>
              <a:t> С поправками от 1981года список включал лишь три заболевания: чуму, холеру и жёлтую лихорадку.</a:t>
            </a:r>
          </a:p>
          <a:p>
            <a:pPr algn="just">
              <a:lnSpc>
                <a:spcPct val="90000"/>
              </a:lnSpc>
              <a:spcBef>
                <a:spcPts val="600"/>
              </a:spcBef>
              <a:buClrTx/>
              <a:buFontTx/>
              <a:buNone/>
              <a:defRPr/>
            </a:pPr>
            <a:endParaRPr lang="ru-RU" sz="2400" dirty="0" smtClean="0"/>
          </a:p>
          <a:p>
            <a:pPr algn="just">
              <a:lnSpc>
                <a:spcPct val="90000"/>
              </a:lnSpc>
              <a:spcBef>
                <a:spcPts val="600"/>
              </a:spcBef>
              <a:buClrTx/>
              <a:buFontTx/>
              <a:buNone/>
              <a:defRPr/>
            </a:pPr>
            <a:r>
              <a:rPr lang="ru-RU" sz="2400" dirty="0" smtClean="0"/>
              <a:t> В настоящее время список расширен (ММСП-2005) и сфера применения ММСП больше не ограничивается болезнями конкретного списка, а охватывает «</a:t>
            </a:r>
            <a:r>
              <a:rPr lang="ru-RU" sz="2400" i="1" dirty="0" smtClean="0"/>
              <a:t>болезнь или медицинское состояние, независимо от происхождения или источника, которое представляет или может представлять риск нанесения людям значительного вреда</a:t>
            </a:r>
            <a:r>
              <a:rPr lang="ru-RU" sz="2400" dirty="0" smtClean="0"/>
              <a:t>».</a:t>
            </a:r>
          </a:p>
        </p:txBody>
      </p:sp>
    </p:spTree>
    <p:extLst>
      <p:ext uri="{BB962C8B-B14F-4D97-AF65-F5344CB8AC3E}">
        <p14:creationId xmlns:p14="http://schemas.microsoft.com/office/powerpoint/2010/main" val="2261883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endParaRPr lang="ru-RU" smtClean="0"/>
          </a:p>
        </p:txBody>
      </p:sp>
      <p:sp>
        <p:nvSpPr>
          <p:cNvPr id="7171" name="Rectangle 3"/>
          <p:cNvSpPr>
            <a:spLocks noGrp="1"/>
          </p:cNvSpPr>
          <p:nvPr>
            <p:ph type="body" idx="1"/>
          </p:nvPr>
        </p:nvSpPr>
        <p:spPr/>
        <p:txBody>
          <a:bodyPr/>
          <a:lstStyle/>
          <a:p>
            <a:pPr eaLnBrk="1" hangingPunct="1"/>
            <a:endParaRPr lang="ru-RU" smtClean="0"/>
          </a:p>
        </p:txBody>
      </p:sp>
      <p:pic>
        <p:nvPicPr>
          <p:cNvPr id="7172" name="Picture 4" descr="Рисунок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5"/>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939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idx="4294967295"/>
          </p:nvPr>
        </p:nvSpPr>
        <p:spPr>
          <a:xfrm>
            <a:off x="611560" y="692696"/>
            <a:ext cx="7900988" cy="1143000"/>
          </a:xfrm>
          <a:solidFill>
            <a:srgbClr val="00B0F0"/>
          </a:solidFill>
        </p:spPr>
        <p:txBody>
          <a:bodyPr/>
          <a:lstStyle/>
          <a:p>
            <a:pPr algn="l" eaLnBrk="1" hangingPunct="1"/>
            <a:r>
              <a:rPr lang="ru-RU" b="1" dirty="0" smtClean="0">
                <a:latin typeface="Times New Roman" pitchFamily="18" charset="0"/>
                <a:cs typeface="Times New Roman" pitchFamily="18" charset="0"/>
              </a:rPr>
              <a:t>Пути передачи</a:t>
            </a:r>
            <a:r>
              <a:rPr lang="ru-RU"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p:txBody>
      </p:sp>
      <p:sp>
        <p:nvSpPr>
          <p:cNvPr id="15363" name="Espace réservé du contenu 2"/>
          <p:cNvSpPr>
            <a:spLocks noGrp="1"/>
          </p:cNvSpPr>
          <p:nvPr>
            <p:ph idx="4294967295"/>
          </p:nvPr>
        </p:nvSpPr>
        <p:spPr>
          <a:xfrm>
            <a:off x="457200" y="1968500"/>
            <a:ext cx="8229600" cy="4525963"/>
          </a:xfrm>
        </p:spPr>
        <p:txBody>
          <a:bodyPr/>
          <a:lstStyle/>
          <a:p>
            <a:pPr algn="ctr" eaLnBrk="1" hangingPunct="1">
              <a:buFont typeface="Arial" pitchFamily="34" charset="0"/>
              <a:buNone/>
            </a:pPr>
            <a:r>
              <a:rPr lang="ru-RU" dirty="0" smtClean="0">
                <a:solidFill>
                  <a:srgbClr val="FF3300"/>
                </a:solidFill>
                <a:latin typeface="Times New Roman" pitchFamily="18" charset="0"/>
                <a:cs typeface="Times New Roman" pitchFamily="18" charset="0"/>
              </a:rPr>
              <a:t>Индекс </a:t>
            </a:r>
            <a:r>
              <a:rPr lang="ru-RU" dirty="0" err="1" smtClean="0">
                <a:solidFill>
                  <a:srgbClr val="FF3300"/>
                </a:solidFill>
                <a:latin typeface="Times New Roman" pitchFamily="18" charset="0"/>
                <a:cs typeface="Times New Roman" pitchFamily="18" charset="0"/>
              </a:rPr>
              <a:t>контагиозности</a:t>
            </a:r>
            <a:r>
              <a:rPr lang="ru-RU" dirty="0" smtClean="0">
                <a:solidFill>
                  <a:srgbClr val="FF3300"/>
                </a:solidFill>
                <a:latin typeface="Times New Roman" pitchFamily="18" charset="0"/>
                <a:cs typeface="Times New Roman" pitchFamily="18" charset="0"/>
              </a:rPr>
              <a:t> достигает 95 %!</a:t>
            </a:r>
          </a:p>
          <a:p>
            <a:pPr eaLnBrk="1" hangingPunct="1"/>
            <a:r>
              <a:rPr lang="ru-RU" sz="2800" dirty="0" smtClean="0">
                <a:latin typeface="Times New Roman" pitchFamily="18" charset="0"/>
                <a:cs typeface="Times New Roman" pitchFamily="18" charset="0"/>
              </a:rPr>
              <a:t>Вирус </a:t>
            </a:r>
            <a:r>
              <a:rPr lang="ru-RU" sz="2800" dirty="0" err="1" smtClean="0">
                <a:latin typeface="Times New Roman" pitchFamily="18" charset="0"/>
                <a:cs typeface="Times New Roman" pitchFamily="18" charset="0"/>
              </a:rPr>
              <a:t>Эбола</a:t>
            </a:r>
            <a:r>
              <a:rPr lang="ru-RU" sz="2800" dirty="0" smtClean="0">
                <a:latin typeface="Times New Roman" pitchFamily="18" charset="0"/>
                <a:cs typeface="Times New Roman" pitchFamily="18" charset="0"/>
              </a:rPr>
              <a:t> передается при прямом контакте с кровью, выделениями, органами или другими жидкостями организма инфицированного человека. </a:t>
            </a:r>
          </a:p>
          <a:p>
            <a:pPr eaLnBrk="1" hangingPunct="1"/>
            <a:r>
              <a:rPr lang="ru-RU" sz="2800" dirty="0" smtClean="0">
                <a:latin typeface="Times New Roman" pitchFamily="18" charset="0"/>
                <a:cs typeface="Times New Roman" pitchFamily="18" charset="0"/>
              </a:rPr>
              <a:t>Погребальные обряды, при которых присутствующие на похоронах люди имеют прямой контакт с телом умершего, могут играть значительную роль в передаче вируса </a:t>
            </a:r>
            <a:r>
              <a:rPr lang="ru-RU" sz="2800" dirty="0" err="1" smtClean="0">
                <a:latin typeface="Times New Roman" pitchFamily="18" charset="0"/>
                <a:cs typeface="Times New Roman" pitchFamily="18" charset="0"/>
              </a:rPr>
              <a:t>Эбола</a:t>
            </a:r>
            <a:r>
              <a:rPr lang="ru-RU" sz="28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511203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idx="4294967295"/>
          </p:nvPr>
        </p:nvSpPr>
        <p:spPr>
          <a:xfrm>
            <a:off x="683568" y="476672"/>
            <a:ext cx="7900987" cy="576064"/>
          </a:xfrm>
          <a:solidFill>
            <a:srgbClr val="00B0F0"/>
          </a:solidFill>
        </p:spPr>
        <p:txBody>
          <a:bodyPr>
            <a:normAutofit fontScale="90000"/>
          </a:bodyPr>
          <a:lstStyle/>
          <a:p>
            <a:pPr algn="l" eaLnBrk="1" hangingPunct="1"/>
            <a:r>
              <a:rPr lang="ru-RU" sz="3200" b="1" dirty="0" smtClean="0">
                <a:latin typeface="Times New Roman" pitchFamily="18" charset="0"/>
                <a:cs typeface="Times New Roman" pitchFamily="18" charset="0"/>
              </a:rPr>
              <a:t>Пути передачи</a:t>
            </a:r>
            <a:r>
              <a:rPr lang="ru-RU" sz="3200" dirty="0" smtClean="0">
                <a:latin typeface="Times New Roman" pitchFamily="18" charset="0"/>
                <a:cs typeface="Times New Roman" pitchFamily="18" charset="0"/>
              </a:rPr>
              <a:t> </a:t>
            </a:r>
            <a:endParaRPr lang="fr-FR" sz="3200" dirty="0" smtClean="0">
              <a:latin typeface="Times New Roman" pitchFamily="18" charset="0"/>
              <a:cs typeface="Times New Roman" pitchFamily="18" charset="0"/>
            </a:endParaRPr>
          </a:p>
        </p:txBody>
      </p:sp>
      <p:sp>
        <p:nvSpPr>
          <p:cNvPr id="3" name="Espace réservé du contenu 2"/>
          <p:cNvSpPr>
            <a:spLocks noGrp="1"/>
          </p:cNvSpPr>
          <p:nvPr>
            <p:ph idx="4294967295"/>
          </p:nvPr>
        </p:nvSpPr>
        <p:spPr>
          <a:xfrm>
            <a:off x="468313" y="1341438"/>
            <a:ext cx="8229600" cy="5183187"/>
          </a:xfrm>
        </p:spPr>
        <p:txBody>
          <a:bodyPr>
            <a:normAutofit lnSpcReduction="10000"/>
          </a:bodyPr>
          <a:lstStyle/>
          <a:p>
            <a:pPr eaLnBrk="1" hangingPunct="1">
              <a:buFont typeface="Arial" charset="0"/>
              <a:buChar char="•"/>
              <a:defRPr/>
            </a:pPr>
            <a:r>
              <a:rPr lang="ru-RU" sz="1800" dirty="0" smtClean="0">
                <a:latin typeface="Times New Roman" pitchFamily="18" charset="0"/>
                <a:cs typeface="Times New Roman" pitchFamily="18" charset="0"/>
              </a:rPr>
              <a:t>В Кот-д'Ивуаре, Республике Конго и Габоне документально подтверждены случаи инфицирования людей вирусом </a:t>
            </a:r>
            <a:r>
              <a:rPr lang="ru-RU" sz="1800" dirty="0" err="1" smtClean="0">
                <a:latin typeface="Times New Roman" pitchFamily="18" charset="0"/>
                <a:cs typeface="Times New Roman" pitchFamily="18" charset="0"/>
              </a:rPr>
              <a:t>Эбола</a:t>
            </a:r>
            <a:r>
              <a:rPr lang="ru-RU" sz="1800" dirty="0" smtClean="0">
                <a:latin typeface="Times New Roman" pitchFamily="18" charset="0"/>
                <a:cs typeface="Times New Roman" pitchFamily="18" charset="0"/>
              </a:rPr>
              <a:t> в результате обращения с инфицированными шимпанзе, гориллами и лесными антилопами, как мертвыми, так и живыми. Получены также сообщения о передаче штамма </a:t>
            </a:r>
            <a:r>
              <a:rPr lang="ru-RU" sz="1800" dirty="0" err="1" smtClean="0">
                <a:latin typeface="Times New Roman" pitchFamily="18" charset="0"/>
                <a:cs typeface="Times New Roman" pitchFamily="18" charset="0"/>
              </a:rPr>
              <a:t>Эбола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Рестон</a:t>
            </a:r>
            <a:r>
              <a:rPr lang="ru-RU" sz="1800" dirty="0" smtClean="0">
                <a:latin typeface="Times New Roman" pitchFamily="18" charset="0"/>
                <a:cs typeface="Times New Roman" pitchFamily="18" charset="0"/>
              </a:rPr>
              <a:t> при обращении с обезьянами </a:t>
            </a:r>
            <a:r>
              <a:rPr lang="ru-RU" sz="1800" dirty="0" err="1" smtClean="0">
                <a:latin typeface="Times New Roman" pitchFamily="18" charset="0"/>
                <a:cs typeface="Times New Roman" pitchFamily="18" charset="0"/>
              </a:rPr>
              <a:t>циномолгус</a:t>
            </a:r>
            <a:r>
              <a:rPr lang="ru-RU" sz="1800" dirty="0" smtClean="0">
                <a:latin typeface="Times New Roman" pitchFamily="18" charset="0"/>
                <a:cs typeface="Times New Roman" pitchFamily="18" charset="0"/>
              </a:rPr>
              <a:t>. </a:t>
            </a:r>
          </a:p>
          <a:p>
            <a:pPr eaLnBrk="1" hangingPunct="1">
              <a:buFont typeface="Arial" charset="0"/>
              <a:buChar char="•"/>
              <a:defRPr/>
            </a:pPr>
            <a:endParaRPr lang="ru-RU" sz="1800" dirty="0" smtClean="0">
              <a:latin typeface="Times New Roman" pitchFamily="18" charset="0"/>
              <a:cs typeface="Times New Roman" pitchFamily="18" charset="0"/>
            </a:endParaRPr>
          </a:p>
          <a:p>
            <a:pPr eaLnBrk="1" hangingPunct="1">
              <a:buFont typeface="Arial" charset="0"/>
              <a:buChar char="•"/>
              <a:defRPr/>
            </a:pPr>
            <a:endParaRPr lang="ru-RU" sz="1800" dirty="0" smtClean="0">
              <a:latin typeface="Times New Roman" pitchFamily="18" charset="0"/>
              <a:cs typeface="Times New Roman" pitchFamily="18" charset="0"/>
            </a:endParaRPr>
          </a:p>
          <a:p>
            <a:pPr eaLnBrk="1" hangingPunct="1">
              <a:buFont typeface="Arial" charset="0"/>
              <a:buChar char="•"/>
              <a:defRPr/>
            </a:pPr>
            <a:endParaRPr lang="ru-RU" sz="1800" dirty="0" smtClean="0">
              <a:latin typeface="Times New Roman" pitchFamily="18" charset="0"/>
              <a:cs typeface="Times New Roman" pitchFamily="18" charset="0"/>
            </a:endParaRPr>
          </a:p>
          <a:p>
            <a:pPr eaLnBrk="1" hangingPunct="1">
              <a:buFont typeface="Arial" charset="0"/>
              <a:buChar char="•"/>
              <a:defRPr/>
            </a:pPr>
            <a:endParaRPr lang="ru-RU" sz="1800" dirty="0" smtClean="0">
              <a:latin typeface="Times New Roman" pitchFamily="18" charset="0"/>
              <a:cs typeface="Times New Roman" pitchFamily="18" charset="0"/>
            </a:endParaRPr>
          </a:p>
          <a:p>
            <a:pPr eaLnBrk="1" hangingPunct="1">
              <a:buFont typeface="Arial" charset="0"/>
              <a:buChar char="•"/>
              <a:defRPr/>
            </a:pPr>
            <a:endParaRPr lang="ru-RU" sz="1800" dirty="0" smtClean="0">
              <a:latin typeface="Times New Roman" pitchFamily="18" charset="0"/>
              <a:cs typeface="Times New Roman" pitchFamily="18" charset="0"/>
            </a:endParaRPr>
          </a:p>
          <a:p>
            <a:pPr eaLnBrk="1" hangingPunct="1">
              <a:buFont typeface="Arial" charset="0"/>
              <a:buChar char="•"/>
              <a:defRPr/>
            </a:pPr>
            <a:endParaRPr lang="ru-RU" sz="1800" dirty="0" smtClean="0">
              <a:latin typeface="Times New Roman" pitchFamily="18" charset="0"/>
              <a:cs typeface="Times New Roman" pitchFamily="18" charset="0"/>
            </a:endParaRPr>
          </a:p>
          <a:p>
            <a:pPr eaLnBrk="1" hangingPunct="1">
              <a:buFont typeface="Arial" charset="0"/>
              <a:buChar char="•"/>
              <a:defRPr/>
            </a:pPr>
            <a:endParaRPr lang="ru-RU" sz="1800" dirty="0" smtClean="0">
              <a:latin typeface="Times New Roman" pitchFamily="18" charset="0"/>
              <a:cs typeface="Times New Roman" pitchFamily="18" charset="0"/>
            </a:endParaRPr>
          </a:p>
          <a:p>
            <a:pPr eaLnBrk="1" hangingPunct="1">
              <a:buFont typeface="Arial" charset="0"/>
              <a:buChar char="•"/>
              <a:defRPr/>
            </a:pPr>
            <a:endParaRPr lang="ru-RU" sz="1800" dirty="0" smtClean="0">
              <a:latin typeface="Times New Roman" pitchFamily="18" charset="0"/>
              <a:cs typeface="Times New Roman" pitchFamily="18" charset="0"/>
            </a:endParaRPr>
          </a:p>
          <a:p>
            <a:pPr eaLnBrk="1" hangingPunct="1">
              <a:buFont typeface="Arial" charset="0"/>
              <a:buChar char="•"/>
              <a:defRPr/>
            </a:pPr>
            <a:r>
              <a:rPr lang="ru-RU" sz="1800" dirty="0" smtClean="0">
                <a:latin typeface="Times New Roman" pitchFamily="18" charset="0"/>
                <a:cs typeface="Times New Roman" pitchFamily="18" charset="0"/>
              </a:rPr>
              <a:t>Работники здравоохранения часто инфицируются вирусом </a:t>
            </a:r>
            <a:r>
              <a:rPr lang="ru-RU" sz="1800" dirty="0" err="1" smtClean="0">
                <a:latin typeface="Times New Roman" pitchFamily="18" charset="0"/>
                <a:cs typeface="Times New Roman" pitchFamily="18" charset="0"/>
              </a:rPr>
              <a:t>Эбола</a:t>
            </a:r>
            <a:r>
              <a:rPr lang="ru-RU" sz="1800" dirty="0" smtClean="0">
                <a:latin typeface="Times New Roman" pitchFamily="18" charset="0"/>
                <a:cs typeface="Times New Roman" pitchFamily="18" charset="0"/>
              </a:rPr>
              <a:t> во время обращения с пациентами в результате тесных контактов при отсутствии соответствующих мер инфекционного контроля и надлежащих барьерных методов ухода</a:t>
            </a:r>
            <a:r>
              <a:rPr lang="ru-RU" sz="1800" b="1"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p:txBody>
      </p:sp>
      <p:pic>
        <p:nvPicPr>
          <p:cNvPr id="16388" name="Picture 4" descr="12370462527rQD5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781300"/>
            <a:ext cx="2447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049050053048055054051056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2708275"/>
            <a:ext cx="20161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461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idx="4294967295"/>
          </p:nvPr>
        </p:nvSpPr>
        <p:spPr>
          <a:xfrm>
            <a:off x="742950" y="642938"/>
            <a:ext cx="7900988" cy="1143000"/>
          </a:xfrm>
          <a:solidFill>
            <a:srgbClr val="00B0F0"/>
          </a:solidFill>
        </p:spPr>
        <p:txBody>
          <a:bodyPr/>
          <a:lstStyle/>
          <a:p>
            <a:pPr algn="l" eaLnBrk="1" hangingPunct="1"/>
            <a:r>
              <a:rPr lang="ru-RU" b="1" dirty="0" smtClean="0">
                <a:latin typeface="Times New Roman" pitchFamily="18" charset="0"/>
                <a:cs typeface="Times New Roman" pitchFamily="18" charset="0"/>
              </a:rPr>
              <a:t>Клиника</a:t>
            </a:r>
            <a:r>
              <a:rPr lang="ru-RU"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p:txBody>
      </p:sp>
      <p:sp>
        <p:nvSpPr>
          <p:cNvPr id="17411" name="Espace réservé du contenu 2"/>
          <p:cNvSpPr>
            <a:spLocks noGrp="1"/>
          </p:cNvSpPr>
          <p:nvPr>
            <p:ph idx="4294967295"/>
          </p:nvPr>
        </p:nvSpPr>
        <p:spPr>
          <a:xfrm>
            <a:off x="457200" y="1968500"/>
            <a:ext cx="8229600" cy="4525963"/>
          </a:xfrm>
        </p:spPr>
        <p:txBody>
          <a:bodyPr/>
          <a:lstStyle/>
          <a:p>
            <a:pPr eaLnBrk="1" hangingPunct="1"/>
            <a:r>
              <a:rPr lang="ru-RU" sz="2000" dirty="0" smtClean="0">
                <a:latin typeface="Times New Roman" pitchFamily="18" charset="0"/>
                <a:cs typeface="Times New Roman" pitchFamily="18" charset="0"/>
              </a:rPr>
              <a:t>Инкубационный период — от 2 до 21 дня.</a:t>
            </a:r>
          </a:p>
          <a:p>
            <a:pPr eaLnBrk="1" hangingPunct="1"/>
            <a:r>
              <a:rPr lang="ru-RU" sz="2000" dirty="0" smtClean="0">
                <a:latin typeface="Times New Roman" pitchFamily="18" charset="0"/>
                <a:cs typeface="Times New Roman" pitchFamily="18" charset="0"/>
              </a:rPr>
              <a:t>Заболевание начинается с сильной слабости, сильной головной боли, болей в мышцах, поноса, болей в животе, ангины. Позднее появляется сухой кашель и колющие боли в грудной клетке.</a:t>
            </a:r>
          </a:p>
          <a:p>
            <a:pPr eaLnBrk="1" hangingPunct="1"/>
            <a:r>
              <a:rPr lang="ru-RU" sz="2000" dirty="0" smtClean="0">
                <a:latin typeface="Times New Roman" pitchFamily="18" charset="0"/>
                <a:cs typeface="Times New Roman" pitchFamily="18" charset="0"/>
              </a:rPr>
              <a:t>Зачастую это сопровождается рвотой, диареей, сыпью, нарушением функций почек и печени, а в некоторых случаях как внутренними, так и внешними кровотечениями. Лабораторные тесты выявляют низкие уровни белых кровяных клеток и тромбоцитов наряду с повышенным содержанием ферментов печени. </a:t>
            </a:r>
          </a:p>
          <a:p>
            <a:pPr eaLnBrk="1" hangingPunct="1"/>
            <a:r>
              <a:rPr lang="ru-RU" sz="2000" dirty="0" smtClean="0">
                <a:latin typeface="Times New Roman" pitchFamily="18" charset="0"/>
                <a:cs typeface="Times New Roman" pitchFamily="18" charset="0"/>
              </a:rPr>
              <a:t>Смерть наступает обычно на второй неделе болезни на фоне кровотечений и шока. </a:t>
            </a:r>
          </a:p>
        </p:txBody>
      </p:sp>
    </p:spTree>
    <p:extLst>
      <p:ext uri="{BB962C8B-B14F-4D97-AF65-F5344CB8AC3E}">
        <p14:creationId xmlns:p14="http://schemas.microsoft.com/office/powerpoint/2010/main" val="25864757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endParaRPr lang="ru-RU" smtClean="0"/>
          </a:p>
        </p:txBody>
      </p:sp>
      <p:sp>
        <p:nvSpPr>
          <p:cNvPr id="19459" name="Rectangle 3"/>
          <p:cNvSpPr>
            <a:spLocks noGrp="1"/>
          </p:cNvSpPr>
          <p:nvPr>
            <p:ph type="body" idx="1"/>
          </p:nvPr>
        </p:nvSpPr>
        <p:spPr/>
        <p:txBody>
          <a:bodyPr/>
          <a:lstStyle/>
          <a:p>
            <a:pPr eaLnBrk="1" hangingPunct="1"/>
            <a:endParaRPr lang="ru-RU" smtClean="0"/>
          </a:p>
        </p:txBody>
      </p:sp>
      <p:pic>
        <p:nvPicPr>
          <p:cNvPr id="19460" name="Picture 4" descr="7042_lores-Ebola-Zaire-CDC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16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156_23_01_10_ebol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0"/>
            <a:ext cx="442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4802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eaLnBrk="1" hangingPunct="1"/>
            <a:endParaRPr lang="ru-RU" smtClean="0"/>
          </a:p>
        </p:txBody>
      </p:sp>
      <p:sp>
        <p:nvSpPr>
          <p:cNvPr id="18435" name="Rectangle 3"/>
          <p:cNvSpPr>
            <a:spLocks noGrp="1"/>
          </p:cNvSpPr>
          <p:nvPr>
            <p:ph type="body" idx="1"/>
          </p:nvPr>
        </p:nvSpPr>
        <p:spPr/>
        <p:txBody>
          <a:bodyPr/>
          <a:lstStyle/>
          <a:p>
            <a:pPr eaLnBrk="1" hangingPunct="1"/>
            <a:endParaRPr lang="ru-RU" smtClean="0"/>
          </a:p>
        </p:txBody>
      </p:sp>
      <p:pic>
        <p:nvPicPr>
          <p:cNvPr id="18436" name="Picture 4" descr="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60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314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ebola469_19314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532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Pascale Zintzen_38509_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3825"/>
            <a:ext cx="42846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2007912wrongo2798710_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586163"/>
            <a:ext cx="4859337"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191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Объект 2"/>
          <p:cNvSpPr>
            <a:spLocks noGrp="1"/>
          </p:cNvSpPr>
          <p:nvPr>
            <p:ph idx="1"/>
          </p:nvPr>
        </p:nvSpPr>
        <p:spPr>
          <a:xfrm>
            <a:off x="457200" y="980728"/>
            <a:ext cx="8229600" cy="5145435"/>
          </a:xfrm>
          <a:solidFill>
            <a:srgbClr val="00B0F0"/>
          </a:solidFill>
          <a:ln>
            <a:solidFill>
              <a:srgbClr val="00B0F0"/>
            </a:solidFill>
          </a:ln>
        </p:spPr>
        <p:txBody>
          <a:bodyPr/>
          <a:lstStyle/>
          <a:p>
            <a:r>
              <a:rPr lang="ru-RU" b="1" dirty="0">
                <a:latin typeface="Times New Roman" pitchFamily="18" charset="0"/>
                <a:cs typeface="Times New Roman" pitchFamily="18" charset="0"/>
              </a:rPr>
              <a:t>В каждом медицинском учреждении составляют оперативный план </a:t>
            </a:r>
            <a:r>
              <a:rPr lang="ru-RU" dirty="0">
                <a:latin typeface="Times New Roman" pitchFamily="18" charset="0"/>
                <a:cs typeface="Times New Roman" pitchFamily="18" charset="0"/>
              </a:rPr>
              <a:t>проведения противоэпидемических мероприятий в случае выявления больного (трупа). План корректируют постоянно по мере кадровых и других изменений в учреждении. План вводит в действие руководитель учреждения при выявлении (поступлении) больного, подозрительного на </a:t>
            </a:r>
            <a:r>
              <a:rPr lang="ru-RU" dirty="0" smtClean="0">
                <a:latin typeface="Times New Roman" pitchFamily="18" charset="0"/>
                <a:cs typeface="Times New Roman" pitchFamily="18" charset="0"/>
              </a:rPr>
              <a:t>ООИ.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0388867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a:ln>
            <a:solidFill>
              <a:srgbClr val="00B0F0"/>
            </a:solidFill>
          </a:ln>
        </p:spPr>
        <p:txBody>
          <a:bodyPr>
            <a:normAutofit/>
          </a:bodyPr>
          <a:lstStyle/>
          <a:p>
            <a:r>
              <a:rPr lang="de-DE" sz="3200" b="1" i="1" dirty="0" err="1">
                <a:latin typeface="Times New Roman" pitchFamily="18" charset="0"/>
                <a:cs typeface="Times New Roman" pitchFamily="18" charset="0"/>
              </a:rPr>
              <a:t>Оперативные</a:t>
            </a:r>
            <a:r>
              <a:rPr lang="de-DE" sz="3200" b="1" i="1" dirty="0">
                <a:latin typeface="Times New Roman" pitchFamily="18" charset="0"/>
                <a:cs typeface="Times New Roman" pitchFamily="18" charset="0"/>
              </a:rPr>
              <a:t> </a:t>
            </a:r>
            <a:r>
              <a:rPr lang="de-DE" sz="3200" b="1" i="1" dirty="0" err="1">
                <a:latin typeface="Times New Roman" pitchFamily="18" charset="0"/>
                <a:cs typeface="Times New Roman" pitchFamily="18" charset="0"/>
              </a:rPr>
              <a:t>планы</a:t>
            </a:r>
            <a:r>
              <a:rPr lang="de-DE" sz="3200" b="1" i="1" dirty="0">
                <a:latin typeface="Times New Roman" pitchFamily="18" charset="0"/>
                <a:cs typeface="Times New Roman" pitchFamily="18" charset="0"/>
              </a:rPr>
              <a:t> </a:t>
            </a:r>
            <a:r>
              <a:rPr lang="de-DE" sz="3200" b="1" i="1" dirty="0" err="1">
                <a:latin typeface="Times New Roman" pitchFamily="18" charset="0"/>
                <a:cs typeface="Times New Roman" pitchFamily="18" charset="0"/>
              </a:rPr>
              <a:t>медицинского</a:t>
            </a:r>
            <a:r>
              <a:rPr lang="de-DE" sz="3200" b="1" i="1" dirty="0">
                <a:latin typeface="Times New Roman" pitchFamily="18" charset="0"/>
                <a:cs typeface="Times New Roman" pitchFamily="18" charset="0"/>
              </a:rPr>
              <a:t> </a:t>
            </a:r>
            <a:r>
              <a:rPr lang="de-DE" sz="3200" b="1" i="1" dirty="0" err="1" smtClean="0">
                <a:latin typeface="Times New Roman" pitchFamily="18" charset="0"/>
                <a:cs typeface="Times New Roman" pitchFamily="18" charset="0"/>
              </a:rPr>
              <a:t>учреждения</a:t>
            </a:r>
            <a:r>
              <a:rPr lang="ru-RU" sz="3200" b="1" i="1" dirty="0" smtClean="0">
                <a:latin typeface="Times New Roman" pitchFamily="18" charset="0"/>
                <a:cs typeface="Times New Roman" pitchFamily="18" charset="0"/>
              </a:rPr>
              <a:t> должны содержать:</a:t>
            </a:r>
            <a:endParaRPr lang="ru-RU" sz="3200" b="1" i="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47500" lnSpcReduction="20000"/>
          </a:bodyPr>
          <a:lstStyle/>
          <a:p>
            <a:pPr fontAlgn="base"/>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способ</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передачи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информации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руководителю</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заместителю</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способ</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оперативного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информирования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руководителей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вышестоящих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медицинских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подчиненности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номера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телефонов</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фамилии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конкретных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лиц</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оповещение</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сбор</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специалистов</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рабочее</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нерабочее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время</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определение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функциональных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обязанностей</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действий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каждого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специалиста</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мероприятия</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зависимости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места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выявления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трупа</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предусмотренные</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комплексном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плане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для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госпитализации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эвакуации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проведения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дезинфекции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адреса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номера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телефонов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фамилии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руководителей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учреждений</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наличие</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место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хранения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укладок</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запасом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необходимых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медикаментов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для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лечения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дезинфицирующих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средств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средств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личной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профилактики</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индивидуальной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защиты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забора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материала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для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лабораторного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исследования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фамилия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лица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ответственного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укомплектование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укладок</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хранение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возможность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доступа</a:t>
            </a:r>
            <a:r>
              <a:rPr lang="de-DE" dirty="0">
                <a:latin typeface="Times New Roman" pitchFamily="18" charset="0"/>
                <a:cs typeface="Times New Roman" pitchFamily="18" charset="0"/>
              </a:rPr>
              <a:t> к </a:t>
            </a:r>
            <a:r>
              <a:rPr lang="de-DE" dirty="0" err="1">
                <a:latin typeface="Times New Roman" pitchFamily="18" charset="0"/>
                <a:cs typeface="Times New Roman" pitchFamily="18" charset="0"/>
              </a:rPr>
              <a:t>ним</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нерабочее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время</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материальное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обеспечение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всех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мероприятий</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том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числе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случай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аварийных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ситуаций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выход</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из</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строя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источников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водоснабжения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электроэнергии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связи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транспорта</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т.п</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оперативных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планах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лечебно-профилактических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выделенных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под</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госпиталь</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должны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быть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составлены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графические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схемы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развертывания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этих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подразделений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поэтажные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планы</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указанием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назначения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каждого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помещения</a:t>
            </a:r>
            <a:r>
              <a:rPr lang="de-DE" dirty="0">
                <a:latin typeface="Times New Roman" pitchFamily="18" charset="0"/>
                <a:cs typeface="Times New Roman" pitchFamily="18" charset="0"/>
              </a:rPr>
              <a:t>, а </a:t>
            </a:r>
            <a:r>
              <a:rPr lang="de-DE" dirty="0" err="1">
                <a:latin typeface="Times New Roman" pitchFamily="18" charset="0"/>
                <a:cs typeface="Times New Roman" pitchFamily="18" charset="0"/>
              </a:rPr>
              <a:t>также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списочный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состав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формирований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основной</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дублирующий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список</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необходимого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оборудования</a:t>
            </a:r>
            <a:r>
              <a:rPr lang="de-DE" dirty="0">
                <a:latin typeface="Times New Roman" pitchFamily="18" charset="0"/>
                <a:cs typeface="Times New Roman" pitchFamily="18" charset="0"/>
              </a:rPr>
              <a:t> </a:t>
            </a:r>
            <a:r>
              <a:rPr lang="de-DE" dirty="0" smtClean="0">
                <a:latin typeface="Times New Roman" pitchFamily="18" charset="0"/>
                <a:cs typeface="Times New Roman" pitchFamily="18" charset="0"/>
              </a:rPr>
              <a:t>с </a:t>
            </a:r>
            <a:r>
              <a:rPr lang="de-DE" dirty="0" err="1">
                <a:latin typeface="Times New Roman" pitchFamily="18" charset="0"/>
                <a:cs typeface="Times New Roman" pitchFamily="18" charset="0"/>
              </a:rPr>
              <a:t>указанием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учреждений</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организаций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которые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должны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будут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поставлять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недостающее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оборудование</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т.п</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9969181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a:solidFill>
            <a:srgbClr val="00B0F0"/>
          </a:solidFill>
        </p:spPr>
        <p:txBody>
          <a:bodyPr>
            <a:noAutofit/>
          </a:bodyPr>
          <a:lstStyle/>
          <a:p>
            <a:r>
              <a:rPr lang="de-DE" sz="2400" b="1" dirty="0" err="1">
                <a:latin typeface="Times New Roman" pitchFamily="18" charset="0"/>
                <a:cs typeface="Times New Roman" pitchFamily="18" charset="0"/>
              </a:rPr>
              <a:t>Мероприятия</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включают</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457200" y="692696"/>
            <a:ext cx="8229600" cy="5544616"/>
          </a:xfrm>
        </p:spPr>
        <p:txBody>
          <a:bodyPr>
            <a:noAutofit/>
          </a:bodyPr>
          <a:lstStyle/>
          <a:p>
            <a:pPr fontAlgn="base"/>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временную</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изоляцию</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больного</a:t>
            </a:r>
            <a:r>
              <a:rPr lang="de-DE" sz="1400" dirty="0">
                <a:latin typeface="Times New Roman" pitchFamily="18" charset="0"/>
                <a:cs typeface="Times New Roman" pitchFamily="18" charset="0"/>
              </a:rPr>
              <a:t> с </a:t>
            </a:r>
            <a:r>
              <a:rPr lang="de-DE" sz="1400" dirty="0" err="1">
                <a:latin typeface="Times New Roman" pitchFamily="18" charset="0"/>
                <a:cs typeface="Times New Roman" pitchFamily="18" charset="0"/>
              </a:rPr>
              <a:t>последующей</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его</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госпитализацией</a:t>
            </a:r>
            <a:r>
              <a:rPr lang="de-DE"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fontAlgn="base"/>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уточнение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диагноза</a:t>
            </a:r>
            <a:r>
              <a:rPr lang="de-DE"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fontAlgn="base"/>
            <a:r>
              <a:rPr lang="ru-RU" sz="1400" dirty="0" smtClean="0">
                <a:latin typeface="Times New Roman" pitchFamily="18" charset="0"/>
                <a:cs typeface="Times New Roman" pitchFamily="18" charset="0"/>
              </a:rPr>
              <a:t>-</a:t>
            </a:r>
            <a:r>
              <a:rPr lang="de-DE" sz="1400" dirty="0" err="1" smtClean="0">
                <a:latin typeface="Times New Roman" pitchFamily="18" charset="0"/>
                <a:cs typeface="Times New Roman" pitchFamily="18" charset="0"/>
              </a:rPr>
              <a:t>вызов</a:t>
            </a:r>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консультантов</a:t>
            </a:r>
            <a:r>
              <a:rPr lang="de-DE"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fontAlgn="base"/>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информацию</a:t>
            </a:r>
            <a:r>
              <a:rPr lang="de-DE" sz="1400" dirty="0">
                <a:latin typeface="Times New Roman" pitchFamily="18" charset="0"/>
                <a:cs typeface="Times New Roman" pitchFamily="18" charset="0"/>
              </a:rPr>
              <a:t> о </a:t>
            </a:r>
            <a:r>
              <a:rPr lang="de-DE" sz="1400" dirty="0" err="1">
                <a:latin typeface="Times New Roman" pitchFamily="18" charset="0"/>
                <a:cs typeface="Times New Roman" pitchFamily="18" charset="0"/>
              </a:rPr>
              <a:t>выявленном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больном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трупе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руководителя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учреждения</a:t>
            </a:r>
            <a:r>
              <a:rPr lang="de-DE" sz="1400" dirty="0">
                <a:latin typeface="Times New Roman" pitchFamily="18" charset="0"/>
                <a:cs typeface="Times New Roman" pitchFamily="18" charset="0"/>
              </a:rPr>
              <a:t> в </a:t>
            </a:r>
            <a:r>
              <a:rPr lang="de-DE" sz="1400" dirty="0" err="1">
                <a:latin typeface="Times New Roman" pitchFamily="18" charset="0"/>
                <a:cs typeface="Times New Roman" pitchFamily="18" charset="0"/>
              </a:rPr>
              <a:t>установленном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порядке</a:t>
            </a:r>
            <a:r>
              <a:rPr lang="de-DE" sz="1400" dirty="0">
                <a:latin typeface="Times New Roman" pitchFamily="18" charset="0"/>
                <a:cs typeface="Times New Roman" pitchFamily="18" charset="0"/>
              </a:rPr>
              <a:t> </a:t>
            </a:r>
            <a:r>
              <a:rPr lang="de-DE"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fontAlgn="base"/>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оказание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больному</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необходимой</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медицинской</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помощи</a:t>
            </a:r>
            <a:r>
              <a:rPr lang="de-DE" sz="1400" dirty="0">
                <a:latin typeface="Times New Roman" pitchFamily="18" charset="0"/>
                <a:cs typeface="Times New Roman" pitchFamily="18" charset="0"/>
              </a:rPr>
              <a:t> </a:t>
            </a:r>
            <a:r>
              <a:rPr lang="de-DE"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fontAlgn="base"/>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забор</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материала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для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лабораторного</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исследования</a:t>
            </a:r>
            <a:r>
              <a:rPr lang="de-DE" sz="1400" dirty="0">
                <a:latin typeface="Times New Roman" pitchFamily="18" charset="0"/>
                <a:cs typeface="Times New Roman" pitchFamily="18" charset="0"/>
              </a:rPr>
              <a:t> </a:t>
            </a:r>
            <a:r>
              <a:rPr lang="de-DE"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fontAlgn="base"/>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выявление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регистрация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лиц</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контактировавших</a:t>
            </a:r>
            <a:r>
              <a:rPr lang="de-DE" sz="1400" dirty="0">
                <a:latin typeface="Times New Roman" pitchFamily="18" charset="0"/>
                <a:cs typeface="Times New Roman" pitchFamily="18" charset="0"/>
              </a:rPr>
              <a:t> с </a:t>
            </a:r>
            <a:r>
              <a:rPr lang="de-DE" sz="1400" dirty="0" err="1">
                <a:latin typeface="Times New Roman" pitchFamily="18" charset="0"/>
                <a:cs typeface="Times New Roman" pitchFamily="18" charset="0"/>
              </a:rPr>
              <a:t>больным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или</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объектами</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контаминированными</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подозрительными</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возбудителем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болезни</a:t>
            </a:r>
            <a:r>
              <a:rPr lang="de-DE"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fontAlgn="base"/>
            <a:r>
              <a:rPr lang="de-DE" sz="1400" dirty="0" smtClean="0">
                <a:latin typeface="Times New Roman" pitchFamily="18" charset="0"/>
                <a:cs typeface="Times New Roman" pitchFamily="18" charset="0"/>
              </a:rPr>
              <a:t>- </a:t>
            </a:r>
            <a:r>
              <a:rPr lang="de-DE" sz="1400" dirty="0">
                <a:latin typeface="Times New Roman" pitchFamily="18" charset="0"/>
                <a:cs typeface="Times New Roman" pitchFamily="18" charset="0"/>
              </a:rPr>
              <a:t>в </a:t>
            </a:r>
            <a:r>
              <a:rPr lang="de-DE" sz="1400" dirty="0" err="1">
                <a:latin typeface="Times New Roman" pitchFamily="18" charset="0"/>
                <a:cs typeface="Times New Roman" pitchFamily="18" charset="0"/>
              </a:rPr>
              <a:t>случае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выявления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больного</a:t>
            </a:r>
            <a:r>
              <a:rPr lang="de-DE" sz="1400" dirty="0">
                <a:latin typeface="Times New Roman" pitchFamily="18" charset="0"/>
                <a:cs typeface="Times New Roman" pitchFamily="18" charset="0"/>
              </a:rPr>
              <a:t> с </a:t>
            </a:r>
            <a:r>
              <a:rPr lang="de-DE" sz="1400" dirty="0" err="1">
                <a:latin typeface="Times New Roman" pitchFamily="18" charset="0"/>
                <a:cs typeface="Times New Roman" pitchFamily="18" charset="0"/>
              </a:rPr>
              <a:t>подозрением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на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оспу</a:t>
            </a:r>
            <a:r>
              <a:rPr lang="de-DE" sz="1400" dirty="0">
                <a:latin typeface="Times New Roman" pitchFamily="18" charset="0"/>
                <a:cs typeface="Times New Roman" pitchFamily="18" charset="0"/>
              </a:rPr>
              <a:t>, </a:t>
            </a:r>
            <a:r>
              <a:rPr lang="de-DE" sz="1400" dirty="0">
                <a:latin typeface="Times New Roman" pitchFamily="18" charset="0"/>
                <a:cs typeface="Times New Roman" pitchFamily="18" charset="0"/>
                <a:hlinkClick r:id="rId2"/>
              </a:rPr>
              <a:t>ТОРС</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чуму</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холеру</a:t>
            </a:r>
            <a:r>
              <a:rPr lang="de-DE" sz="1400" dirty="0">
                <a:latin typeface="Times New Roman" pitchFamily="18" charset="0"/>
                <a:cs typeface="Times New Roman" pitchFamily="18" charset="0"/>
              </a:rPr>
              <a:t>, </a:t>
            </a:r>
            <a:r>
              <a:rPr lang="de-DE" sz="1400" dirty="0">
                <a:latin typeface="Times New Roman" pitchFamily="18" charset="0"/>
                <a:cs typeface="Times New Roman" pitchFamily="18" charset="0"/>
                <a:hlinkClick r:id="rId3"/>
              </a:rPr>
              <a:t>КВГЛ</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временная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изоляция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лиц</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контактировавших</a:t>
            </a:r>
            <a:r>
              <a:rPr lang="de-DE" sz="1400" dirty="0">
                <a:latin typeface="Times New Roman" pitchFamily="18" charset="0"/>
                <a:cs typeface="Times New Roman" pitchFamily="18" charset="0"/>
              </a:rPr>
              <a:t> с </a:t>
            </a:r>
            <a:r>
              <a:rPr lang="de-DE" sz="1400" dirty="0" err="1">
                <a:latin typeface="Times New Roman" pitchFamily="18" charset="0"/>
                <a:cs typeface="Times New Roman" pitchFamily="18" charset="0"/>
              </a:rPr>
              <a:t>больным</a:t>
            </a:r>
            <a:r>
              <a:rPr lang="de-DE" sz="1400" dirty="0">
                <a:latin typeface="Times New Roman" pitchFamily="18" charset="0"/>
                <a:cs typeface="Times New Roman" pitchFamily="18" charset="0"/>
              </a:rPr>
              <a:t>, в </a:t>
            </a:r>
            <a:r>
              <a:rPr lang="de-DE" sz="1400" dirty="0" err="1">
                <a:latin typeface="Times New Roman" pitchFamily="18" charset="0"/>
                <a:cs typeface="Times New Roman" pitchFamily="18" charset="0"/>
              </a:rPr>
              <a:t>любом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свободном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помещении</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до</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решения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специалиста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Управления</a:t>
            </a:r>
            <a:r>
              <a:rPr lang="de-DE" sz="1400" dirty="0">
                <a:latin typeface="Times New Roman" pitchFamily="18" charset="0"/>
                <a:cs typeface="Times New Roman" pitchFamily="18" charset="0"/>
              </a:rPr>
              <a:t>  </a:t>
            </a:r>
            <a:r>
              <a:rPr lang="de-DE" sz="1400" dirty="0" err="1" smtClean="0">
                <a:latin typeface="Times New Roman" pitchFamily="18" charset="0"/>
                <a:cs typeface="Times New Roman" pitchFamily="18" charset="0"/>
                <a:hlinkClick r:id="rId4"/>
              </a:rPr>
              <a:t>Роспотребнадзора</a:t>
            </a:r>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или</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эпидемиолога</a:t>
            </a:r>
            <a:r>
              <a:rPr lang="de-DE" sz="1400" dirty="0">
                <a:latin typeface="Times New Roman" pitchFamily="18" charset="0"/>
                <a:cs typeface="Times New Roman" pitchFamily="18" charset="0"/>
              </a:rPr>
              <a:t> </a:t>
            </a:r>
            <a:r>
              <a:rPr lang="de-DE" sz="1400" dirty="0" smtClean="0">
                <a:latin typeface="Times New Roman" pitchFamily="18" charset="0"/>
                <a:cs typeface="Times New Roman" pitchFamily="18" charset="0"/>
              </a:rPr>
              <a:t>о </a:t>
            </a:r>
            <a:r>
              <a:rPr lang="de-DE" sz="1400" dirty="0" err="1">
                <a:latin typeface="Times New Roman" pitchFamily="18" charset="0"/>
                <a:cs typeface="Times New Roman" pitchFamily="18" charset="0"/>
              </a:rPr>
              <a:t>мерах</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которые</a:t>
            </a:r>
            <a:r>
              <a:rPr lang="de-DE" sz="1400" dirty="0">
                <a:latin typeface="Times New Roman" pitchFamily="18" charset="0"/>
                <a:cs typeface="Times New Roman" pitchFamily="18" charset="0"/>
              </a:rPr>
              <a:t> к </a:t>
            </a:r>
            <a:r>
              <a:rPr lang="de-DE" sz="1400" dirty="0" err="1">
                <a:latin typeface="Times New Roman" pitchFamily="18" charset="0"/>
                <a:cs typeface="Times New Roman" pitchFamily="18" charset="0"/>
              </a:rPr>
              <a:t>ним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должны</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применяться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изоляция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экстренная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профилактика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медицинское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наблюдение</a:t>
            </a:r>
            <a:r>
              <a:rPr lang="de-DE"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fontAlgn="base"/>
            <a:r>
              <a:rPr lang="ru-RU" sz="1400" dirty="0">
                <a:latin typeface="Times New Roman" pitchFamily="18" charset="0"/>
                <a:cs typeface="Times New Roman" pitchFamily="18" charset="0"/>
              </a:rPr>
              <a:t>-</a:t>
            </a:r>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временное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запрещение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входа</a:t>
            </a:r>
            <a:r>
              <a:rPr lang="de-DE" sz="1400" dirty="0">
                <a:latin typeface="Times New Roman" pitchFamily="18" charset="0"/>
                <a:cs typeface="Times New Roman" pitchFamily="18" charset="0"/>
              </a:rPr>
              <a:t> в </a:t>
            </a:r>
            <a:r>
              <a:rPr lang="de-DE" sz="1400" dirty="0" err="1">
                <a:latin typeface="Times New Roman" pitchFamily="18" charset="0"/>
                <a:cs typeface="Times New Roman" pitchFamily="18" charset="0"/>
              </a:rPr>
              <a:t>здание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объект</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транспортное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средство</a:t>
            </a:r>
            <a:r>
              <a:rPr lang="de-DE" sz="1400" dirty="0">
                <a:latin typeface="Times New Roman" pitchFamily="18" charset="0"/>
                <a:cs typeface="Times New Roman" pitchFamily="18" charset="0"/>
              </a:rPr>
              <a:t> и </a:t>
            </a:r>
            <a:r>
              <a:rPr lang="de-DE" sz="1400" dirty="0" err="1">
                <a:latin typeface="Times New Roman" pitchFamily="18" charset="0"/>
                <a:cs typeface="Times New Roman" pitchFamily="18" charset="0"/>
              </a:rPr>
              <a:t>выхода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из</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него</a:t>
            </a:r>
            <a:r>
              <a:rPr lang="de-DE" sz="1400" dirty="0">
                <a:latin typeface="Times New Roman" pitchFamily="18" charset="0"/>
                <a:cs typeface="Times New Roman" pitchFamily="18" charset="0"/>
              </a:rPr>
              <a:t>, а </a:t>
            </a:r>
            <a:r>
              <a:rPr lang="de-DE" sz="1400" dirty="0" err="1">
                <a:latin typeface="Times New Roman" pitchFamily="18" charset="0"/>
                <a:cs typeface="Times New Roman" pitchFamily="18" charset="0"/>
              </a:rPr>
              <a:t>также</a:t>
            </a:r>
            <a:r>
              <a:rPr lang="de-DE" sz="1400" dirty="0">
                <a:latin typeface="Times New Roman" pitchFamily="18" charset="0"/>
                <a:cs typeface="Times New Roman" pitchFamily="18" charset="0"/>
              </a:rPr>
              <a:t> </a:t>
            </a:r>
            <a:r>
              <a:rPr lang="de-DE" sz="1400" dirty="0" err="1" smtClean="0">
                <a:latin typeface="Times New Roman" pitchFamily="18" charset="0"/>
                <a:cs typeface="Times New Roman" pitchFamily="18" charset="0"/>
              </a:rPr>
              <a:t>перемещения</a:t>
            </a:r>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внутри</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объекта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эвакуация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больного</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подозрительного</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на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заболевание</a:t>
            </a:r>
            <a:r>
              <a:rPr lang="de-DE" sz="1400" dirty="0">
                <a:latin typeface="Times New Roman" pitchFamily="18" charset="0"/>
                <a:cs typeface="Times New Roman" pitchFamily="18" charset="0"/>
              </a:rPr>
              <a:t> в </a:t>
            </a:r>
            <a:r>
              <a:rPr lang="de-DE" sz="1400" dirty="0" err="1">
                <a:latin typeface="Times New Roman" pitchFamily="18" charset="0"/>
                <a:cs typeface="Times New Roman" pitchFamily="18" charset="0"/>
              </a:rPr>
              <a:t>специальный</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инфекционный</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госпиталь</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стационар</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провизорный</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госпиталь</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контактировавших</a:t>
            </a:r>
            <a:r>
              <a:rPr lang="de-DE" sz="1400" dirty="0">
                <a:latin typeface="Times New Roman" pitchFamily="18" charset="0"/>
                <a:cs typeface="Times New Roman" pitchFamily="18" charset="0"/>
              </a:rPr>
              <a:t> - в </a:t>
            </a:r>
            <a:r>
              <a:rPr lang="de-DE" sz="1400" dirty="0" err="1">
                <a:latin typeface="Times New Roman" pitchFamily="18" charset="0"/>
                <a:cs typeface="Times New Roman" pitchFamily="18" charset="0"/>
              </a:rPr>
              <a:t>изолятор</a:t>
            </a:r>
            <a:r>
              <a:rPr lang="de-DE"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fontAlgn="base"/>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проведение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текущей</a:t>
            </a:r>
            <a:r>
              <a:rPr lang="de-DE" sz="1400" dirty="0">
                <a:latin typeface="Times New Roman" pitchFamily="18" charset="0"/>
                <a:cs typeface="Times New Roman" pitchFamily="18" charset="0"/>
              </a:rPr>
              <a:t> и </a:t>
            </a:r>
            <a:r>
              <a:rPr lang="de-DE" sz="1400" dirty="0" err="1">
                <a:latin typeface="Times New Roman" pitchFamily="18" charset="0"/>
                <a:cs typeface="Times New Roman" pitchFamily="18" charset="0"/>
              </a:rPr>
              <a:t>заключительной</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дезинфекции</a:t>
            </a:r>
            <a:r>
              <a:rPr lang="ru-RU" sz="1400" dirty="0" smtClean="0">
                <a:latin typeface="Times New Roman" pitchFamily="18" charset="0"/>
                <a:cs typeface="Times New Roman" pitchFamily="18" charset="0"/>
              </a:rPr>
              <a:t>;</a:t>
            </a:r>
          </a:p>
          <a:p>
            <a:pPr fontAlgn="base"/>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медицинское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наблюдение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за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населением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выявление</a:t>
            </a:r>
            <a:r>
              <a:rPr lang="de-DE" sz="1400" dirty="0">
                <a:latin typeface="Times New Roman" pitchFamily="18" charset="0"/>
                <a:cs typeface="Times New Roman" pitchFamily="18" charset="0"/>
              </a:rPr>
              <a:t> и </a:t>
            </a:r>
            <a:r>
              <a:rPr lang="de-DE" sz="1400" dirty="0" err="1">
                <a:latin typeface="Times New Roman" pitchFamily="18" charset="0"/>
                <a:cs typeface="Times New Roman" pitchFamily="18" charset="0"/>
              </a:rPr>
              <a:t>провизорная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госпитализация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всех</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больных</a:t>
            </a:r>
            <a:r>
              <a:rPr lang="de-DE"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fontAlgn="base"/>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экстренная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профилактика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населения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по</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показаниям</a:t>
            </a:r>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выявление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умерших</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от</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неизвестных</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причин</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патологоанатомическое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вскрытие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трупов</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взятие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материала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для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лабораторного</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исследования</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кроме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умерших</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от</a:t>
            </a:r>
            <a:r>
              <a:rPr lang="de-DE" sz="1400" dirty="0">
                <a:latin typeface="Times New Roman" pitchFamily="18" charset="0"/>
                <a:cs typeface="Times New Roman" pitchFamily="18" charset="0"/>
              </a:rPr>
              <a:t> КВГЛ</a:t>
            </a:r>
            <a:r>
              <a:rPr lang="de-DE" sz="1400" dirty="0" smtClean="0">
                <a:latin typeface="Times New Roman" pitchFamily="18" charset="0"/>
                <a:cs typeface="Times New Roman" pitchFamily="18" charset="0"/>
                <a:hlinkClick r:id="rId5"/>
              </a:rPr>
              <a:t>*</a:t>
            </a:r>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введение</a:t>
            </a:r>
            <a:r>
              <a:rPr lang="de-DE" sz="1400" dirty="0">
                <a:latin typeface="Times New Roman" pitchFamily="18" charset="0"/>
                <a:cs typeface="Times New Roman" pitchFamily="18" charset="0"/>
              </a:rPr>
              <a:t> и </a:t>
            </a:r>
            <a:r>
              <a:rPr lang="de-DE" sz="1400" dirty="0" err="1">
                <a:latin typeface="Times New Roman" pitchFamily="18" charset="0"/>
                <a:cs typeface="Times New Roman" pitchFamily="18" charset="0"/>
              </a:rPr>
              <a:t>проведение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ограничительных</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мероприятий</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карантин</a:t>
            </a:r>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проведение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ежедневного</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анализа</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заболеваемости</a:t>
            </a:r>
            <a:r>
              <a:rPr lang="de-DE" sz="1400" dirty="0">
                <a:latin typeface="Times New Roman" pitchFamily="18" charset="0"/>
                <a:cs typeface="Times New Roman" pitchFamily="18" charset="0"/>
              </a:rPr>
              <a:t> с </a:t>
            </a:r>
            <a:r>
              <a:rPr lang="de-DE" sz="1400" dirty="0" err="1">
                <a:latin typeface="Times New Roman" pitchFamily="18" charset="0"/>
                <a:cs typeface="Times New Roman" pitchFamily="18" charset="0"/>
              </a:rPr>
              <a:t>учетом</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нозологической</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формы</a:t>
            </a:r>
            <a:r>
              <a:rPr lang="de-DE" sz="1400" dirty="0">
                <a:latin typeface="Times New Roman" pitchFamily="18" charset="0"/>
                <a:cs typeface="Times New Roman" pitchFamily="18" charset="0"/>
              </a:rPr>
              <a:t> у </a:t>
            </a:r>
            <a:r>
              <a:rPr lang="de-DE" sz="1400" dirty="0" err="1">
                <a:latin typeface="Times New Roman" pitchFamily="18" charset="0"/>
                <a:cs typeface="Times New Roman" pitchFamily="18" charset="0"/>
              </a:rPr>
              <a:t>выявленного</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больного</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трупа</a:t>
            </a:r>
            <a:r>
              <a:rPr lang="de-DE" sz="1400" dirty="0" smtClean="0">
                <a:latin typeface="Times New Roman" pitchFamily="18" charset="0"/>
                <a:cs typeface="Times New Roman" pitchFamily="18" charset="0"/>
              </a:rPr>
              <a:t>);- </a:t>
            </a:r>
            <a:r>
              <a:rPr lang="de-DE" sz="1400" dirty="0" err="1">
                <a:latin typeface="Times New Roman" pitchFamily="18" charset="0"/>
                <a:cs typeface="Times New Roman" pitchFamily="18" charset="0"/>
              </a:rPr>
              <a:t>проведение</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дезинфекционных</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дезинсекционных</a:t>
            </a:r>
            <a:r>
              <a:rPr lang="de-DE" sz="1400" dirty="0">
                <a:latin typeface="Times New Roman" pitchFamily="18" charset="0"/>
                <a:cs typeface="Times New Roman" pitchFamily="18" charset="0"/>
              </a:rPr>
              <a:t> и </a:t>
            </a:r>
            <a:r>
              <a:rPr lang="de-DE" sz="1400" dirty="0" err="1">
                <a:latin typeface="Times New Roman" pitchFamily="18" charset="0"/>
                <a:cs typeface="Times New Roman" pitchFamily="18" charset="0"/>
              </a:rPr>
              <a:t>дератизационных</a:t>
            </a:r>
            <a:r>
              <a:rPr lang="de-DE" sz="1400" dirty="0">
                <a:latin typeface="Times New Roman" pitchFamily="18" charset="0"/>
                <a:cs typeface="Times New Roman" pitchFamily="18" charset="0"/>
              </a:rPr>
              <a:t> </a:t>
            </a:r>
            <a:r>
              <a:rPr lang="de-DE" sz="1400" dirty="0" err="1">
                <a:latin typeface="Times New Roman" pitchFamily="18" charset="0"/>
                <a:cs typeface="Times New Roman" pitchFamily="18" charset="0"/>
              </a:rPr>
              <a:t>мероприятий</a:t>
            </a:r>
            <a:r>
              <a:rPr lang="de-DE"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285709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755650" y="-887413"/>
            <a:ext cx="7931150" cy="268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lnSpc>
                <a:spcPct val="85000"/>
              </a:lnSpc>
              <a:buClrTx/>
              <a:buFontTx/>
              <a:buNone/>
            </a:pPr>
            <a:r>
              <a:rPr lang="ru-RU" sz="4000" b="1">
                <a:solidFill>
                  <a:srgbClr val="000000"/>
                </a:solidFill>
              </a:rPr>
              <a:t/>
            </a:r>
            <a:br>
              <a:rPr lang="ru-RU" sz="4000" b="1">
                <a:solidFill>
                  <a:srgbClr val="000000"/>
                </a:solidFill>
              </a:rPr>
            </a:br>
            <a:r>
              <a:rPr lang="ru-RU" sz="4000" b="1">
                <a:solidFill>
                  <a:srgbClr val="000000"/>
                </a:solidFill>
              </a:rPr>
              <a:t/>
            </a:r>
            <a:br>
              <a:rPr lang="ru-RU" sz="4000" b="1">
                <a:solidFill>
                  <a:srgbClr val="000000"/>
                </a:solidFill>
              </a:rPr>
            </a:br>
            <a:r>
              <a:rPr lang="ru-RU" sz="4000" b="1">
                <a:solidFill>
                  <a:srgbClr val="000000"/>
                </a:solidFill>
              </a:rPr>
              <a:t>Определяющие характеристики</a:t>
            </a:r>
            <a:br>
              <a:rPr lang="ru-RU" sz="4000" b="1">
                <a:solidFill>
                  <a:srgbClr val="000000"/>
                </a:solidFill>
              </a:rPr>
            </a:br>
            <a:endParaRPr lang="ru-RU" sz="4000" b="1">
              <a:solidFill>
                <a:srgbClr val="000000"/>
              </a:solidFill>
            </a:endParaRPr>
          </a:p>
        </p:txBody>
      </p:sp>
      <p:sp>
        <p:nvSpPr>
          <p:cNvPr id="6146" name="Text Box 2"/>
          <p:cNvSpPr txBox="1">
            <a:spLocks noChangeArrowheads="1"/>
          </p:cNvSpPr>
          <p:nvPr/>
        </p:nvSpPr>
        <p:spPr bwMode="auto">
          <a:xfrm>
            <a:off x="352425" y="1793875"/>
            <a:ext cx="8631238" cy="4624388"/>
          </a:xfrm>
          <a:prstGeom prst="rect">
            <a:avLst/>
          </a:prstGeom>
          <a:solidFill>
            <a:schemeClr val="accent2">
              <a:lumMod val="60000"/>
              <a:lumOff val="40000"/>
            </a:schemeClr>
          </a:solidFill>
          <a:ln>
            <a:noFill/>
          </a:ln>
          <a:effectLst/>
        </p:spPr>
        <p:txBody>
          <a:bodyPr/>
          <a:lstStyle>
            <a:lvl1pPr marL="609600" indent="-608013">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ea typeface="Microsoft YaHei" charset="-122"/>
              </a:defRPr>
            </a:lvl1pPr>
            <a:lvl2pPr>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ea typeface="Microsoft YaHei" charset="-122"/>
              </a:defRPr>
            </a:lvl2pPr>
            <a:lvl3pPr>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ea typeface="Microsoft YaHei" charset="-122"/>
              </a:defRPr>
            </a:lvl3pPr>
            <a:lvl4pPr>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ea typeface="Microsoft YaHei" charset="-122"/>
              </a:defRPr>
            </a:lvl4pPr>
            <a:lvl5pPr>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ea typeface="Microsoft YaHei" charset="-122"/>
              </a:defRPr>
            </a:lvl9pPr>
          </a:lstStyle>
          <a:p>
            <a:pPr algn="ctr">
              <a:spcBef>
                <a:spcPts val="800"/>
              </a:spcBef>
              <a:buClrTx/>
              <a:buFontTx/>
              <a:buNone/>
              <a:defRPr/>
            </a:pPr>
            <a:r>
              <a:rPr lang="ru-RU" sz="2000" i="1" dirty="0" smtClean="0"/>
              <a:t>ООИ(карантинные инфекции)</a:t>
            </a:r>
            <a:r>
              <a:rPr lang="ru-RU" sz="2000" dirty="0" smtClean="0"/>
              <a:t>,—условная группа </a:t>
            </a:r>
            <a:r>
              <a:rPr lang="ru-RU" sz="2000" dirty="0" smtClean="0">
                <a:solidFill>
                  <a:srgbClr val="0066CC"/>
                </a:solidFill>
                <a:hlinkClick r:id="rId3"/>
              </a:rPr>
              <a:t>инфекционных заболеваний</a:t>
            </a:r>
            <a:r>
              <a:rPr lang="ru-RU" sz="2000" dirty="0" smtClean="0"/>
              <a:t>, представляющих исключительную </a:t>
            </a:r>
            <a:r>
              <a:rPr lang="ru-RU" sz="2000" dirty="0" smtClean="0">
                <a:solidFill>
                  <a:srgbClr val="0066CC"/>
                </a:solidFill>
                <a:hlinkClick r:id=""/>
              </a:rPr>
              <a:t>эпидемическую опасность</a:t>
            </a:r>
          </a:p>
          <a:p>
            <a:pPr algn="ctr">
              <a:spcBef>
                <a:spcPts val="800"/>
              </a:spcBef>
              <a:buClrTx/>
              <a:buFontTx/>
              <a:buNone/>
              <a:defRPr/>
            </a:pPr>
            <a:r>
              <a:rPr lang="ru-RU" sz="2000" dirty="0" smtClean="0">
                <a:solidFill>
                  <a:srgbClr val="0066CC"/>
                </a:solidFill>
                <a:hlinkClick r:id=""/>
              </a:rPr>
              <a:t> </a:t>
            </a:r>
            <a:r>
              <a:rPr lang="ru-RU" sz="2000" dirty="0" smtClean="0"/>
              <a:t>Инфекционное заболевание причисляется к ООИ, если удовлетворяет следующим критериям:</a:t>
            </a:r>
          </a:p>
          <a:p>
            <a:pPr marL="1587" indent="0">
              <a:spcBef>
                <a:spcPts val="800"/>
              </a:spcBef>
              <a:defRPr/>
            </a:pPr>
            <a:r>
              <a:rPr lang="ru-RU" sz="2000" dirty="0" smtClean="0"/>
              <a:t>1.Высокая </a:t>
            </a:r>
            <a:r>
              <a:rPr lang="ru-RU" sz="2000" dirty="0" err="1" smtClean="0">
                <a:solidFill>
                  <a:srgbClr val="0066CC"/>
                </a:solidFill>
                <a:hlinkClick r:id="rId4"/>
              </a:rPr>
              <a:t>контагиозность</a:t>
            </a:r>
            <a:r>
              <a:rPr lang="ru-RU" sz="2000" dirty="0" smtClean="0"/>
              <a:t> (способность </a:t>
            </a:r>
          </a:p>
          <a:p>
            <a:pPr>
              <a:spcBef>
                <a:spcPts val="800"/>
              </a:spcBef>
              <a:buClrTx/>
              <a:buFontTx/>
              <a:buNone/>
              <a:defRPr/>
            </a:pPr>
            <a:r>
              <a:rPr lang="ru-RU" sz="2000" dirty="0" smtClean="0"/>
              <a:t>     передаваться окружающим)</a:t>
            </a:r>
          </a:p>
          <a:p>
            <a:pPr>
              <a:spcBef>
                <a:spcPts val="800"/>
              </a:spcBef>
              <a:buClrTx/>
              <a:buFontTx/>
              <a:buNone/>
              <a:defRPr/>
            </a:pPr>
            <a:r>
              <a:rPr lang="ru-RU" sz="2000" dirty="0" smtClean="0"/>
              <a:t>2.  Высокая </a:t>
            </a:r>
            <a:r>
              <a:rPr lang="ru-RU" sz="2000" dirty="0" smtClean="0">
                <a:solidFill>
                  <a:srgbClr val="0066CC"/>
                </a:solidFill>
                <a:hlinkClick r:id="rId5"/>
              </a:rPr>
              <a:t>заболеваемость</a:t>
            </a:r>
            <a:r>
              <a:rPr lang="ru-RU" sz="2000" dirty="0" smtClean="0"/>
              <a:t> (восприимчивость отдельных организмов к болезни)</a:t>
            </a:r>
          </a:p>
          <a:p>
            <a:pPr>
              <a:spcBef>
                <a:spcPts val="800"/>
              </a:spcBef>
              <a:buClrTx/>
              <a:buFontTx/>
              <a:buNone/>
              <a:defRPr/>
            </a:pPr>
            <a:r>
              <a:rPr lang="ru-RU" sz="2000" dirty="0" smtClean="0"/>
              <a:t>3. Тяжёлое течение и высокая </a:t>
            </a:r>
            <a:r>
              <a:rPr lang="ru-RU" sz="2000" dirty="0" smtClean="0">
                <a:solidFill>
                  <a:srgbClr val="0066CC"/>
                </a:solidFill>
                <a:hlinkClick r:id="rId6"/>
              </a:rPr>
              <a:t>летальность</a:t>
            </a:r>
          </a:p>
          <a:p>
            <a:pPr>
              <a:spcBef>
                <a:spcPts val="800"/>
              </a:spcBef>
              <a:buFont typeface="Arial" charset="0"/>
              <a:buNone/>
              <a:defRPr/>
            </a:pPr>
            <a:endParaRPr lang="ru-RU" sz="2000" dirty="0" smtClean="0"/>
          </a:p>
        </p:txBody>
      </p:sp>
    </p:spTree>
    <p:extLst>
      <p:ext uri="{BB962C8B-B14F-4D97-AF65-F5344CB8AC3E}">
        <p14:creationId xmlns:p14="http://schemas.microsoft.com/office/powerpoint/2010/main" val="1601898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216024"/>
          </a:xfrm>
        </p:spPr>
        <p:txBody>
          <a:bodyPr>
            <a:normAutofit fontScale="90000"/>
          </a:bodyPr>
          <a:lstStyle/>
          <a:p>
            <a:endParaRPr lang="ru-RU" dirty="0"/>
          </a:p>
        </p:txBody>
      </p:sp>
      <p:sp>
        <p:nvSpPr>
          <p:cNvPr id="3" name="Объект 2"/>
          <p:cNvSpPr>
            <a:spLocks noGrp="1"/>
          </p:cNvSpPr>
          <p:nvPr>
            <p:ph idx="1"/>
          </p:nvPr>
        </p:nvSpPr>
        <p:spPr>
          <a:xfrm>
            <a:off x="395536" y="836712"/>
            <a:ext cx="8229600" cy="5606083"/>
          </a:xfrm>
          <a:effectLst/>
          <a:scene3d>
            <a:camera prst="orthographicFront"/>
            <a:lightRig rig="threePt" dir="t"/>
          </a:scene3d>
          <a:sp3d>
            <a:bevelT/>
          </a:sp3d>
        </p:spPr>
        <p:txBody>
          <a:bodyPr>
            <a:normAutofit/>
          </a:bodyPr>
          <a:lstStyle/>
          <a:p>
            <a:r>
              <a:rPr lang="de-DE" sz="3000" dirty="0" err="1">
                <a:latin typeface="Times New Roman" pitchFamily="18" charset="0"/>
                <a:cs typeface="Times New Roman" pitchFamily="18" charset="0"/>
              </a:rPr>
              <a:t>Первая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информация</a:t>
            </a:r>
            <a:r>
              <a:rPr lang="de-DE" sz="3000" dirty="0">
                <a:latin typeface="Times New Roman" pitchFamily="18" charset="0"/>
                <a:cs typeface="Times New Roman" pitchFamily="18" charset="0"/>
              </a:rPr>
              <a:t> о </a:t>
            </a:r>
            <a:r>
              <a:rPr lang="de-DE" sz="3000" dirty="0" err="1">
                <a:latin typeface="Times New Roman" pitchFamily="18" charset="0"/>
                <a:cs typeface="Times New Roman" pitchFamily="18" charset="0"/>
              </a:rPr>
              <a:t>выявлении</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больного</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трупа</a:t>
            </a:r>
            <a:r>
              <a:rPr lang="de-DE" sz="3000" dirty="0">
                <a:latin typeface="Times New Roman" pitchFamily="18" charset="0"/>
                <a:cs typeface="Times New Roman" pitchFamily="18" charset="0"/>
              </a:rPr>
              <a:t>) с </a:t>
            </a:r>
            <a:r>
              <a:rPr lang="de-DE" sz="3000" dirty="0" err="1">
                <a:latin typeface="Times New Roman" pitchFamily="18" charset="0"/>
                <a:cs typeface="Times New Roman" pitchFamily="18" charset="0"/>
              </a:rPr>
              <a:t>подозрением</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на</a:t>
            </a:r>
            <a:r>
              <a:rPr lang="de-DE" sz="3000" dirty="0">
                <a:latin typeface="Times New Roman" pitchFamily="18" charset="0"/>
                <a:cs typeface="Times New Roman" pitchFamily="18" charset="0"/>
              </a:rPr>
              <a:t> </a:t>
            </a:r>
            <a:r>
              <a:rPr lang="ru-RU" sz="3000" dirty="0" smtClean="0">
                <a:latin typeface="Times New Roman" pitchFamily="18" charset="0"/>
                <a:cs typeface="Times New Roman" pitchFamily="18" charset="0"/>
              </a:rPr>
              <a:t>ООИ</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доводится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главному</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врачу</a:t>
            </a:r>
            <a:r>
              <a:rPr lang="de-DE" sz="3000" dirty="0">
                <a:latin typeface="Times New Roman" pitchFamily="18" charset="0"/>
                <a:cs typeface="Times New Roman" pitchFamily="18" charset="0"/>
              </a:rPr>
              <a:t> </a:t>
            </a:r>
            <a:r>
              <a:rPr lang="de-DE" sz="3000" dirty="0" err="1" smtClean="0">
                <a:latin typeface="Times New Roman" pitchFamily="18" charset="0"/>
                <a:cs typeface="Times New Roman" pitchFamily="18" charset="0"/>
              </a:rPr>
              <a:t>учреждения</a:t>
            </a:r>
            <a:r>
              <a:rPr lang="ru-RU" sz="3000" dirty="0" smtClean="0">
                <a:latin typeface="Times New Roman" pitchFamily="18" charset="0"/>
                <a:cs typeface="Times New Roman" pitchFamily="18" charset="0"/>
              </a:rPr>
              <a:t> здравоохранения</a:t>
            </a:r>
            <a:r>
              <a:rPr lang="de-DE" sz="3000" dirty="0" smtClean="0">
                <a:latin typeface="Times New Roman" pitchFamily="18" charset="0"/>
                <a:cs typeface="Times New Roman" pitchFamily="18" charset="0"/>
              </a:rPr>
              <a:t>, </a:t>
            </a:r>
            <a:r>
              <a:rPr lang="de-DE" sz="2000" dirty="0" err="1">
                <a:latin typeface="Times New Roman" pitchFamily="18" charset="0"/>
                <a:cs typeface="Times New Roman" pitchFamily="18" charset="0"/>
              </a:rPr>
              <a:t>который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передает</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ее</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станции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отделению</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скорой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медицинской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помощи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учреждению</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дезинфекционного</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профиля</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руководителю</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органа</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управления</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здравоохранением</a:t>
            </a:r>
            <a:r>
              <a:rPr lang="de-DE" sz="2000" dirty="0">
                <a:latin typeface="Times New Roman" pitchFamily="18" charset="0"/>
                <a:cs typeface="Times New Roman" pitchFamily="18" charset="0"/>
              </a:rPr>
              <a:t> и </a:t>
            </a:r>
            <a:r>
              <a:rPr lang="de-DE" sz="2000" dirty="0" err="1">
                <a:latin typeface="Times New Roman" pitchFamily="18" charset="0"/>
                <a:cs typeface="Times New Roman" pitchFamily="18" charset="0"/>
              </a:rPr>
              <a:t>главному</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государственному</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санитарному</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врачу</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соответствующей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территории</a:t>
            </a:r>
            <a:r>
              <a:rPr lang="de-DE"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r>
              <a:rPr lang="de-DE" sz="3000" dirty="0" err="1" smtClean="0">
                <a:latin typeface="Times New Roman" pitchFamily="18" charset="0"/>
                <a:cs typeface="Times New Roman" pitchFamily="18" charset="0"/>
              </a:rPr>
              <a:t>Во</a:t>
            </a:r>
            <a:r>
              <a:rPr lang="de-DE" sz="3000" dirty="0" smtClean="0">
                <a:latin typeface="Times New Roman" pitchFamily="18" charset="0"/>
                <a:cs typeface="Times New Roman" pitchFamily="18" charset="0"/>
              </a:rPr>
              <a:t> </a:t>
            </a:r>
            <a:r>
              <a:rPr lang="de-DE" sz="3000" dirty="0" err="1">
                <a:latin typeface="Times New Roman" pitchFamily="18" charset="0"/>
                <a:cs typeface="Times New Roman" pitchFamily="18" charset="0"/>
              </a:rPr>
              <a:t>все</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перечисленные</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адреса</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информация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должна</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поступать</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не</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позднее</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двух</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часов</a:t>
            </a:r>
            <a:r>
              <a:rPr lang="de-DE" sz="3000" dirty="0">
                <a:latin typeface="Times New Roman" pitchFamily="18" charset="0"/>
                <a:cs typeface="Times New Roman" pitchFamily="18" charset="0"/>
              </a:rPr>
              <a:t> с </a:t>
            </a:r>
            <a:r>
              <a:rPr lang="de-DE" sz="3000" dirty="0" err="1">
                <a:latin typeface="Times New Roman" pitchFamily="18" charset="0"/>
                <a:cs typeface="Times New Roman" pitchFamily="18" charset="0"/>
              </a:rPr>
              <a:t>момента</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выявления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больного</a:t>
            </a:r>
            <a:r>
              <a:rPr lang="de-DE" sz="3000" dirty="0">
                <a:latin typeface="Times New Roman" pitchFamily="18" charset="0"/>
                <a:cs typeface="Times New Roman" pitchFamily="18" charset="0"/>
              </a:rPr>
              <a:t>.</a:t>
            </a:r>
            <a:endParaRPr lang="ru-RU" sz="30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8333529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de-DE" sz="1600" b="1" dirty="0" err="1">
                <a:latin typeface="Times New Roman" pitchFamily="18" charset="0"/>
                <a:cs typeface="Times New Roman" pitchFamily="18" charset="0"/>
              </a:rPr>
              <a:t>Во</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всех</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случаях</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выявления</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больного</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трупа</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немедленная</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информация</a:t>
            </a:r>
            <a:r>
              <a:rPr lang="de-DE" sz="1600" b="1" dirty="0">
                <a:latin typeface="Times New Roman" pitchFamily="18" charset="0"/>
                <a:cs typeface="Times New Roman" pitchFamily="18" charset="0"/>
              </a:rPr>
              <a:t> в </a:t>
            </a:r>
            <a:r>
              <a:rPr lang="de-DE" sz="1600" b="1" dirty="0" err="1">
                <a:latin typeface="Times New Roman" pitchFamily="18" charset="0"/>
                <a:cs typeface="Times New Roman" pitchFamily="18" charset="0"/>
              </a:rPr>
              <a:t>органы</a:t>
            </a:r>
            <a:r>
              <a:rPr lang="de-DE" sz="1600" b="1" dirty="0">
                <a:latin typeface="Times New Roman" pitchFamily="18" charset="0"/>
                <a:cs typeface="Times New Roman" pitchFamily="18" charset="0"/>
              </a:rPr>
              <a:t> и </a:t>
            </a:r>
            <a:r>
              <a:rPr lang="de-DE" sz="1600" b="1" dirty="0" err="1">
                <a:latin typeface="Times New Roman" pitchFamily="18" charset="0"/>
                <a:cs typeface="Times New Roman" pitchFamily="18" charset="0"/>
              </a:rPr>
              <a:t>учреждения</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здравоохранения</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по</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подчиненности</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должна</a:t>
            </a:r>
            <a:r>
              <a:rPr lang="de-DE" sz="1600" b="1" dirty="0">
                <a:latin typeface="Times New Roman" pitchFamily="18" charset="0"/>
                <a:cs typeface="Times New Roman" pitchFamily="18" charset="0"/>
              </a:rPr>
              <a:t> </a:t>
            </a:r>
            <a:r>
              <a:rPr lang="de-DE" sz="1600" b="1" dirty="0" err="1">
                <a:latin typeface="Times New Roman" pitchFamily="18" charset="0"/>
                <a:cs typeface="Times New Roman" pitchFamily="18" charset="0"/>
              </a:rPr>
              <a:t>содержать</a:t>
            </a:r>
            <a:r>
              <a:rPr lang="de-DE"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с</a:t>
            </a:r>
            <a:r>
              <a:rPr lang="de-DE" sz="1600" b="1" dirty="0" err="1" smtClean="0">
                <a:latin typeface="Times New Roman" pitchFamily="18" charset="0"/>
                <a:cs typeface="Times New Roman" pitchFamily="18" charset="0"/>
              </a:rPr>
              <a:t>ледующие</a:t>
            </a:r>
            <a:r>
              <a:rPr lang="de-DE" sz="1600" b="1" dirty="0" smtClean="0">
                <a:latin typeface="Times New Roman" pitchFamily="18" charset="0"/>
                <a:cs typeface="Times New Roman" pitchFamily="18" charset="0"/>
              </a:rPr>
              <a:t> </a:t>
            </a:r>
            <a:r>
              <a:rPr lang="de-DE" sz="1600" b="1" dirty="0" err="1">
                <a:latin typeface="Times New Roman" pitchFamily="18" charset="0"/>
                <a:cs typeface="Times New Roman" pitchFamily="18" charset="0"/>
              </a:rPr>
              <a:t>сведения</a:t>
            </a:r>
            <a:r>
              <a:rPr lang="de-DE" sz="1600" dirty="0">
                <a:latin typeface="Times New Roman" pitchFamily="18" charset="0"/>
                <a:cs typeface="Times New Roman" pitchFamily="18" charset="0"/>
              </a:rPr>
              <a:t>:</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47500" lnSpcReduction="20000"/>
          </a:bodyPr>
          <a:lstStyle/>
          <a:p>
            <a:r>
              <a:rPr lang="de-DE" dirty="0">
                <a:latin typeface="Times New Roman" pitchFamily="18" charset="0"/>
                <a:cs typeface="Times New Roman" pitchFamily="18" charset="0"/>
              </a:rPr>
              <a:t>- </a:t>
            </a:r>
            <a:r>
              <a:rPr lang="de-DE" dirty="0" err="1" smtClean="0">
                <a:latin typeface="Times New Roman" pitchFamily="18" charset="0"/>
                <a:cs typeface="Times New Roman" pitchFamily="18" charset="0"/>
              </a:rPr>
              <a:t>фамили</a:t>
            </a:r>
            <a:r>
              <a:rPr lang="ru-RU" dirty="0" smtClean="0">
                <a:latin typeface="Times New Roman" pitchFamily="18" charset="0"/>
                <a:cs typeface="Times New Roman" pitchFamily="18" charset="0"/>
              </a:rPr>
              <a:t>ю</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имя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отчество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возраст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год</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рождения</a:t>
            </a:r>
            <a:r>
              <a:rPr lang="de-DE" dirty="0">
                <a:latin typeface="Times New Roman" pitchFamily="18" charset="0"/>
                <a:cs typeface="Times New Roman" pitchFamily="18" charset="0"/>
              </a:rPr>
              <a:t>) </a:t>
            </a:r>
            <a:r>
              <a:rPr lang="de-DE" dirty="0" err="1" smtClean="0">
                <a:latin typeface="Times New Roman" pitchFamily="18" charset="0"/>
                <a:cs typeface="Times New Roman" pitchFamily="18" charset="0"/>
              </a:rPr>
              <a:t>больного</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название</a:t>
            </a:r>
            <a:r>
              <a:rPr lang="de-DE" dirty="0">
                <a:latin typeface="Times New Roman" pitchFamily="18" charset="0"/>
                <a:cs typeface="Times New Roman" pitchFamily="18" charset="0"/>
              </a:rPr>
              <a:t> </a:t>
            </a:r>
            <a:r>
              <a:rPr lang="de-DE" dirty="0" err="1" smtClean="0">
                <a:latin typeface="Times New Roman" pitchFamily="18" charset="0"/>
                <a:cs typeface="Times New Roman" pitchFamily="18" charset="0"/>
              </a:rPr>
              <a:t>территории</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откуда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прибыл</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больной</a:t>
            </a:r>
            <a:r>
              <a:rPr lang="de-DE" dirty="0">
                <a:latin typeface="Times New Roman" pitchFamily="18" charset="0"/>
                <a:cs typeface="Times New Roman" pitchFamily="18" charset="0"/>
              </a:rPr>
              <a:t> </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каким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видом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транспорта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прибыл</a:t>
            </a:r>
            <a:r>
              <a:rPr lang="de-DE" dirty="0">
                <a:latin typeface="Times New Roman" pitchFamily="18" charset="0"/>
                <a:cs typeface="Times New Roman" pitchFamily="18" charset="0"/>
              </a:rPr>
              <a:t> (</a:t>
            </a:r>
            <a:r>
              <a:rPr lang="de-DE" dirty="0" err="1" smtClean="0">
                <a:latin typeface="Times New Roman" pitchFamily="18" charset="0"/>
                <a:cs typeface="Times New Roman" pitchFamily="18" charset="0"/>
              </a:rPr>
              <a:t>номер</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время</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дата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прибытия</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адрес</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постоянного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места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жительства</a:t>
            </a:r>
            <a:r>
              <a:rPr lang="de-DE" dirty="0">
                <a:latin typeface="Times New Roman" pitchFamily="18" charset="0"/>
                <a:cs typeface="Times New Roman" pitchFamily="18" charset="0"/>
              </a:rPr>
              <a:t>, </a:t>
            </a:r>
            <a:r>
              <a:rPr lang="de-DE" dirty="0" err="1" smtClean="0">
                <a:latin typeface="Times New Roman" pitchFamily="18" charset="0"/>
                <a:cs typeface="Times New Roman" pitchFamily="18" charset="0"/>
              </a:rPr>
              <a:t>гражданство</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дата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заболевания</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предварительный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диагноз</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кем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поставлен</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фамилия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врача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его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должность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название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основании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каких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данных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клинических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эпидемиологических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патологоанатомических</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дата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время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место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выявления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где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находится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труп</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настоящее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время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стационар</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морг</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самолет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поезд</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судно</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т.д</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краткий</a:t>
            </a:r>
            <a:r>
              <a:rPr lang="de-DE" dirty="0">
                <a:latin typeface="Times New Roman" pitchFamily="18" charset="0"/>
                <a:cs typeface="Times New Roman" pitchFamily="18" charset="0"/>
              </a:rPr>
              <a:t> </a:t>
            </a:r>
            <a:r>
              <a:rPr lang="de-DE" dirty="0" err="1" smtClean="0">
                <a:latin typeface="Times New Roman" pitchFamily="18" charset="0"/>
                <a:cs typeface="Times New Roman" pitchFamily="18" charset="0"/>
              </a:rPr>
              <a:t>эпид</a:t>
            </a:r>
            <a:r>
              <a:rPr lang="ru-RU" dirty="0" smtClean="0">
                <a:latin typeface="Times New Roman" pitchFamily="18" charset="0"/>
                <a:cs typeface="Times New Roman" pitchFamily="18" charset="0"/>
              </a:rPr>
              <a:t>.</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анамнез</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клиническая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картина</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тяжесть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заболевания</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принимал</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a:t>
            </a:r>
            <a:r>
              <a:rPr lang="de-DE" dirty="0">
                <a:latin typeface="Times New Roman" pitchFamily="18" charset="0"/>
                <a:cs typeface="Times New Roman" pitchFamily="18" charset="0"/>
              </a:rPr>
              <a:t> </a:t>
            </a:r>
            <a:r>
              <a:rPr lang="de-DE" dirty="0" err="1" smtClean="0">
                <a:latin typeface="Times New Roman" pitchFamily="18" charset="0"/>
                <a:cs typeface="Times New Roman" pitchFamily="18" charset="0"/>
              </a:rPr>
              <a:t>химиопрепараты</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когда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дозы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количество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даты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начала</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окончания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приема</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получал</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профилактические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прививки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сроки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прививок</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меры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принятые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локализации</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ликвидации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очага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заболевания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количество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выявленных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лиц</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контактировавших</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больным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трупом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дезинфекционные</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другие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противоэпидемические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мероприятия</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какая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требуется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помощь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консультанты</a:t>
            </a:r>
            <a:r>
              <a:rPr lang="de-DE" dirty="0">
                <a:latin typeface="Times New Roman" pitchFamily="18" charset="0"/>
                <a:cs typeface="Times New Roman" pitchFamily="18" charset="0"/>
              </a:rPr>
              <a:t>, </a:t>
            </a:r>
            <a:r>
              <a:rPr lang="de-DE" dirty="0" err="1" smtClean="0">
                <a:latin typeface="Times New Roman" pitchFamily="18" charset="0"/>
                <a:cs typeface="Times New Roman" pitchFamily="18" charset="0"/>
              </a:rPr>
              <a:t>медикаменты</a:t>
            </a:r>
            <a:r>
              <a:rPr lang="ru-RU" dirty="0" smtClean="0">
                <a:latin typeface="Times New Roman" pitchFamily="18" charset="0"/>
                <a:cs typeface="Times New Roman" pitchFamily="18" charset="0"/>
              </a:rPr>
              <a:t> </a:t>
            </a:r>
            <a:r>
              <a:rPr lang="de-DE" dirty="0" smtClean="0">
                <a:latin typeface="Times New Roman" pitchFamily="18" charset="0"/>
                <a:cs typeface="Times New Roman" pitchFamily="18" charset="0"/>
              </a:rPr>
              <a:t>и </a:t>
            </a:r>
            <a:r>
              <a:rPr lang="de-DE" dirty="0" err="1">
                <a:latin typeface="Times New Roman" pitchFamily="18" charset="0"/>
                <a:cs typeface="Times New Roman" pitchFamily="18" charset="0"/>
              </a:rPr>
              <a:t>т.п</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подпись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под</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данным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сообщением</a:t>
            </a:r>
            <a:r>
              <a:rPr lang="de-DE" dirty="0">
                <a:latin typeface="Times New Roman" pitchFamily="18" charset="0"/>
                <a:cs typeface="Times New Roman" pitchFamily="18" charset="0"/>
              </a:rPr>
              <a:t> </a:t>
            </a:r>
            <a:r>
              <a:rPr lang="de-DE"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ФИО</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занимаемая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должность</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фамилии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передавшего</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принявшего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данное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сообщение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дата</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час</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передачи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сообщения</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652658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de-DE" sz="2800" dirty="0" err="1" smtClean="0">
                <a:latin typeface="Times New Roman" pitchFamily="18" charset="0"/>
                <a:cs typeface="Times New Roman" pitchFamily="18" charset="0"/>
              </a:rPr>
              <a:t>Забор</a:t>
            </a:r>
            <a:r>
              <a:rPr lang="de-DE" sz="2800" dirty="0" smtClean="0">
                <a:latin typeface="Times New Roman" pitchFamily="18" charset="0"/>
                <a:cs typeface="Times New Roman" pitchFamily="18" charset="0"/>
              </a:rPr>
              <a:t> </a:t>
            </a:r>
            <a:r>
              <a:rPr lang="de-DE" sz="2800" dirty="0" err="1" smtClean="0">
                <a:latin typeface="Times New Roman" pitchFamily="18" charset="0"/>
                <a:cs typeface="Times New Roman" pitchFamily="18" charset="0"/>
              </a:rPr>
              <a:t>материала</a:t>
            </a:r>
            <a:r>
              <a:rPr lang="de-DE" sz="2800" dirty="0" smtClean="0">
                <a:latin typeface="Times New Roman" pitchFamily="18" charset="0"/>
                <a:cs typeface="Times New Roman" pitchFamily="18" charset="0"/>
              </a:rPr>
              <a:t> </a:t>
            </a:r>
            <a:r>
              <a:rPr lang="de-DE" sz="2800" dirty="0" err="1" smtClean="0">
                <a:latin typeface="Times New Roman" pitchFamily="18" charset="0"/>
                <a:cs typeface="Times New Roman" pitchFamily="18" charset="0"/>
              </a:rPr>
              <a:t>от</a:t>
            </a:r>
            <a:r>
              <a:rPr lang="de-DE" sz="2800" dirty="0" smtClean="0">
                <a:latin typeface="Times New Roman" pitchFamily="18" charset="0"/>
                <a:cs typeface="Times New Roman" pitchFamily="18" charset="0"/>
              </a:rPr>
              <a:t> </a:t>
            </a:r>
            <a:r>
              <a:rPr lang="de-DE" sz="2800" dirty="0" err="1" smtClean="0">
                <a:latin typeface="Times New Roman" pitchFamily="18" charset="0"/>
                <a:cs typeface="Times New Roman" pitchFamily="18" charset="0"/>
              </a:rPr>
              <a:t>больных</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de-DE" sz="2000" dirty="0" err="1">
                <a:latin typeface="Times New Roman" pitchFamily="18" charset="0"/>
                <a:cs typeface="Times New Roman" pitchFamily="18" charset="0"/>
              </a:rPr>
              <a:t>Забор</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материала</a:t>
            </a:r>
            <a:r>
              <a:rPr lang="de-DE" sz="2000" dirty="0">
                <a:latin typeface="Times New Roman" pitchFamily="18" charset="0"/>
                <a:cs typeface="Times New Roman" pitchFamily="18" charset="0"/>
              </a:rPr>
              <a:t> </a:t>
            </a:r>
            <a:r>
              <a:rPr lang="de-DE" sz="2000" dirty="0" err="1" smtClean="0">
                <a:latin typeface="Times New Roman" pitchFamily="18" charset="0"/>
                <a:cs typeface="Times New Roman" pitchFamily="18" charset="0"/>
              </a:rPr>
              <a:t>производится</a:t>
            </a:r>
            <a:r>
              <a:rPr lang="de-DE" sz="2000" dirty="0" smtClean="0">
                <a:latin typeface="Times New Roman" pitchFamily="18" charset="0"/>
                <a:cs typeface="Times New Roman" pitchFamily="18" charset="0"/>
              </a:rPr>
              <a:t> </a:t>
            </a:r>
            <a:r>
              <a:rPr lang="de-DE" sz="2000" dirty="0" err="1">
                <a:latin typeface="Times New Roman" pitchFamily="18" charset="0"/>
                <a:cs typeface="Times New Roman" pitchFamily="18" charset="0"/>
              </a:rPr>
              <a:t>медицинскими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работниками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стационара</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где</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госпитализирован</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больной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под</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руководством</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специалистов</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отделов</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особо</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опасных</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инфекционных</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болезней</a:t>
            </a:r>
            <a:r>
              <a:rPr lang="de-DE" sz="2000" dirty="0">
                <a:latin typeface="Times New Roman" pitchFamily="18" charset="0"/>
                <a:cs typeface="Times New Roman" pitchFamily="18" charset="0"/>
              </a:rPr>
              <a:t> </a:t>
            </a:r>
            <a:r>
              <a:rPr lang="de-DE" sz="2000" u="sng" dirty="0">
                <a:latin typeface="Times New Roman" pitchFamily="18" charset="0"/>
                <a:cs typeface="Times New Roman" pitchFamily="18" charset="0"/>
                <a:hlinkClick r:id="rId2"/>
              </a:rPr>
              <a:t>ФГУЗ</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Центр</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гигиены</a:t>
            </a:r>
            <a:r>
              <a:rPr lang="de-DE" sz="2000" dirty="0">
                <a:latin typeface="Times New Roman" pitchFamily="18" charset="0"/>
                <a:cs typeface="Times New Roman" pitchFamily="18" charset="0"/>
              </a:rPr>
              <a:t> и </a:t>
            </a:r>
            <a:r>
              <a:rPr lang="de-DE" sz="2000" dirty="0" err="1" smtClean="0">
                <a:latin typeface="Times New Roman" pitchFamily="18" charset="0"/>
                <a:cs typeface="Times New Roman" pitchFamily="18" charset="0"/>
              </a:rPr>
              <a:t>эпидемиологии</a:t>
            </a:r>
            <a:r>
              <a:rPr lang="ru-RU" sz="2000" dirty="0" smtClean="0">
                <a:latin typeface="Times New Roman" pitchFamily="18" charset="0"/>
                <a:cs typeface="Times New Roman" pitchFamily="18" charset="0"/>
              </a:rPr>
              <a:t>»</a:t>
            </a:r>
            <a:r>
              <a:rPr lang="de-DE"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de-DE" sz="2000" dirty="0" smtClean="0">
                <a:latin typeface="Times New Roman" pitchFamily="18" charset="0"/>
                <a:cs typeface="Times New Roman" pitchFamily="18" charset="0"/>
              </a:rPr>
              <a:t> </a:t>
            </a:r>
            <a:r>
              <a:rPr lang="de-DE" sz="2000" dirty="0">
                <a:latin typeface="Times New Roman" pitchFamily="18" charset="0"/>
                <a:cs typeface="Times New Roman" pitchFamily="18" charset="0"/>
              </a:rPr>
              <a:t>В </a:t>
            </a:r>
            <a:r>
              <a:rPr lang="de-DE" sz="2000" dirty="0" err="1">
                <a:latin typeface="Times New Roman" pitchFamily="18" charset="0"/>
                <a:cs typeface="Times New Roman" pitchFamily="18" charset="0"/>
              </a:rPr>
              <a:t>случае</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невозможности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быстрого</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прибытия</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указанных</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специалистов</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забор</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материала</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от</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больного</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осуществляют</a:t>
            </a:r>
            <a:r>
              <a:rPr lang="de-DE" sz="2000" dirty="0">
                <a:latin typeface="Times New Roman" pitchFamily="18" charset="0"/>
                <a:cs typeface="Times New Roman" pitchFamily="18" charset="0"/>
              </a:rPr>
              <a:t> </a:t>
            </a:r>
            <a:r>
              <a:rPr lang="de-DE" sz="2000" i="1" dirty="0" err="1">
                <a:latin typeface="Times New Roman" pitchFamily="18" charset="0"/>
                <a:cs typeface="Times New Roman" pitchFamily="18" charset="0"/>
              </a:rPr>
              <a:t>два</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медицинских</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работника</a:t>
            </a:r>
            <a:r>
              <a:rPr lang="de-DE" sz="2000" i="1" dirty="0">
                <a:latin typeface="Times New Roman" pitchFamily="18" charset="0"/>
                <a:cs typeface="Times New Roman" pitchFamily="18" charset="0"/>
              </a:rPr>
              <a:t>,</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один</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из</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которых</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должен</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быть</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врач-инфекционист</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или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терапевт</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хирург</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подготовленный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по</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вопросам</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диагностики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особо</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опасных</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инфекций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обученный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правилам</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биологической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безопасности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при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работе</a:t>
            </a:r>
            <a:r>
              <a:rPr lang="de-DE" sz="2000" dirty="0">
                <a:latin typeface="Times New Roman" pitchFamily="18" charset="0"/>
                <a:cs typeface="Times New Roman" pitchFamily="18" charset="0"/>
              </a:rPr>
              <a:t> с </a:t>
            </a:r>
            <a:r>
              <a:rPr lang="de-DE" sz="2000" dirty="0" err="1">
                <a:latin typeface="Times New Roman" pitchFamily="18" charset="0"/>
                <a:cs typeface="Times New Roman" pitchFamily="18" charset="0"/>
              </a:rPr>
              <a:t>клиническим</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материалом</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подозрительным</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на</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заражение</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возбудителями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инфекционных</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болезней</a:t>
            </a:r>
            <a:r>
              <a:rPr lang="de-DE" sz="2000" dirty="0">
                <a:latin typeface="Times New Roman" pitchFamily="18" charset="0"/>
                <a:cs typeface="Times New Roman" pitchFamily="18" charset="0"/>
              </a:rPr>
              <a:t> I-II </a:t>
            </a:r>
            <a:r>
              <a:rPr lang="de-DE" sz="2000" dirty="0" err="1">
                <a:latin typeface="Times New Roman" pitchFamily="18" charset="0"/>
                <a:cs typeface="Times New Roman" pitchFamily="18" charset="0"/>
              </a:rPr>
              <a:t>групп</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патогенности</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6699501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44016"/>
          </a:xfrm>
        </p:spPr>
        <p:txBody>
          <a:bodyPr>
            <a:normAutofit fontScale="90000"/>
          </a:bodyPr>
          <a:lstStyle/>
          <a:p>
            <a:endParaRPr lang="ru-RU" dirty="0"/>
          </a:p>
        </p:txBody>
      </p:sp>
      <p:sp>
        <p:nvSpPr>
          <p:cNvPr id="3" name="Объект 2"/>
          <p:cNvSpPr>
            <a:spLocks noGrp="1"/>
          </p:cNvSpPr>
          <p:nvPr>
            <p:ph idx="1"/>
          </p:nvPr>
        </p:nvSpPr>
        <p:spPr>
          <a:xfrm>
            <a:off x="457200" y="980728"/>
            <a:ext cx="8229600" cy="5145435"/>
          </a:xfrm>
        </p:spPr>
        <p:txBody>
          <a:bodyPr>
            <a:normAutofit/>
          </a:bodyPr>
          <a:lstStyle/>
          <a:p>
            <a:r>
              <a:rPr lang="de-DE" sz="2800" dirty="0">
                <a:latin typeface="Times New Roman" pitchFamily="18" charset="0"/>
                <a:cs typeface="Times New Roman" pitchFamily="18" charset="0"/>
              </a:rPr>
              <a:t>У </a:t>
            </a:r>
            <a:r>
              <a:rPr lang="de-DE" sz="2800" dirty="0" err="1">
                <a:latin typeface="Times New Roman" pitchFamily="18" charset="0"/>
                <a:cs typeface="Times New Roman" pitchFamily="18" charset="0"/>
              </a:rPr>
              <a:t>больного</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подозрительного</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на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малярию</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забор</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крови</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на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исследование</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тонкий</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мазок</a:t>
            </a:r>
            <a:r>
              <a:rPr lang="de-DE" sz="2800" dirty="0">
                <a:latin typeface="Times New Roman" pitchFamily="18" charset="0"/>
                <a:cs typeface="Times New Roman" pitchFamily="18" charset="0"/>
              </a:rPr>
              <a:t> и </a:t>
            </a:r>
            <a:r>
              <a:rPr lang="de-DE" sz="2800" dirty="0" err="1">
                <a:latin typeface="Times New Roman" pitchFamily="18" charset="0"/>
                <a:cs typeface="Times New Roman" pitchFamily="18" charset="0"/>
              </a:rPr>
              <a:t>толстая</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капля</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осуществляется</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при</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его</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выявлении</a:t>
            </a:r>
            <a:r>
              <a:rPr lang="de-DE" sz="2800" dirty="0">
                <a:latin typeface="Times New Roman" pitchFamily="18" charset="0"/>
                <a:cs typeface="Times New Roman" pitchFamily="18" charset="0"/>
              </a:rPr>
              <a:t> в </a:t>
            </a:r>
            <a:r>
              <a:rPr lang="de-DE" sz="2800" dirty="0" err="1">
                <a:latin typeface="Times New Roman" pitchFamily="18" charset="0"/>
                <a:cs typeface="Times New Roman" pitchFamily="18" charset="0"/>
              </a:rPr>
              <a:t>любом</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медицинском</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учреждении</a:t>
            </a:r>
            <a:r>
              <a:rPr lang="de-DE"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a:t>
            </a:r>
            <a:r>
              <a:rPr lang="de-DE" sz="2800" dirty="0" err="1" smtClean="0">
                <a:latin typeface="Times New Roman" pitchFamily="18" charset="0"/>
                <a:cs typeface="Times New Roman" pitchFamily="18" charset="0"/>
              </a:rPr>
              <a:t>здравдпункт</a:t>
            </a:r>
            <a:r>
              <a:rPr lang="de-DE" sz="2800" dirty="0">
                <a:latin typeface="Times New Roman" pitchFamily="18" charset="0"/>
                <a:cs typeface="Times New Roman" pitchFamily="18" charset="0"/>
              </a:rPr>
              <a:t>, </a:t>
            </a:r>
            <a:r>
              <a:rPr lang="de-DE" sz="2800" dirty="0">
                <a:latin typeface="Times New Roman" pitchFamily="18" charset="0"/>
                <a:cs typeface="Times New Roman" pitchFamily="18" charset="0"/>
                <a:hlinkClick r:id="rId2"/>
              </a:rPr>
              <a:t>ФАП</a:t>
            </a:r>
            <a:r>
              <a:rPr lang="de-DE" sz="2800" dirty="0">
                <a:latin typeface="Times New Roman" pitchFamily="18" charset="0"/>
                <a:cs typeface="Times New Roman" pitchFamily="18" charset="0"/>
              </a:rPr>
              <a:t>, </a:t>
            </a:r>
            <a:r>
              <a:rPr lang="de-DE" sz="2800" dirty="0" smtClean="0">
                <a:latin typeface="Times New Roman" pitchFamily="18" charset="0"/>
                <a:cs typeface="Times New Roman" pitchFamily="18" charset="0"/>
              </a:rPr>
              <a:t> </a:t>
            </a:r>
            <a:r>
              <a:rPr lang="de-DE" sz="2800" dirty="0" err="1">
                <a:latin typeface="Times New Roman" pitchFamily="18" charset="0"/>
                <a:cs typeface="Times New Roman" pitchFamily="18" charset="0"/>
              </a:rPr>
              <a:t>поликлиника</a:t>
            </a:r>
            <a:r>
              <a:rPr lang="de-DE" sz="2800" dirty="0" smtClean="0">
                <a:latin typeface="Times New Roman" pitchFamily="18" charset="0"/>
                <a:cs typeface="Times New Roman" pitchFamily="18" charset="0"/>
              </a:rPr>
              <a:t>,) </a:t>
            </a:r>
            <a:r>
              <a:rPr lang="de-DE" sz="2800" dirty="0" err="1">
                <a:latin typeface="Times New Roman" pitchFamily="18" charset="0"/>
                <a:cs typeface="Times New Roman" pitchFamily="18" charset="0"/>
              </a:rPr>
              <a:t>или</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немедленно</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при</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поступлении</a:t>
            </a:r>
            <a:r>
              <a:rPr lang="de-DE" sz="2800" dirty="0">
                <a:latin typeface="Times New Roman" pitchFamily="18" charset="0"/>
                <a:cs typeface="Times New Roman" pitchFamily="18" charset="0"/>
              </a:rPr>
              <a:t> в </a:t>
            </a:r>
            <a:r>
              <a:rPr lang="de-DE" sz="2800" dirty="0" err="1">
                <a:latin typeface="Times New Roman" pitchFamily="18" charset="0"/>
                <a:cs typeface="Times New Roman" pitchFamily="18" charset="0"/>
              </a:rPr>
              <a:t>стационар</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если</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больной</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выявлен</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на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дому</a:t>
            </a:r>
            <a:r>
              <a:rPr lang="de-DE" sz="2800" dirty="0">
                <a:latin typeface="Times New Roman" pitchFamily="18" charset="0"/>
                <a:cs typeface="Times New Roman" pitchFamily="18" charset="0"/>
              </a:rPr>
              <a:t>, в </a:t>
            </a:r>
            <a:r>
              <a:rPr lang="de-DE" sz="2800" dirty="0" err="1">
                <a:latin typeface="Times New Roman" pitchFamily="18" charset="0"/>
                <a:cs typeface="Times New Roman" pitchFamily="18" charset="0"/>
              </a:rPr>
              <a:t>вагоне</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поезда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на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вокзале</a:t>
            </a:r>
            <a:r>
              <a:rPr lang="de-DE" sz="2800" dirty="0">
                <a:latin typeface="Times New Roman" pitchFamily="18" charset="0"/>
                <a:cs typeface="Times New Roman" pitchFamily="18" charset="0"/>
              </a:rPr>
              <a:t> и </a:t>
            </a:r>
            <a:r>
              <a:rPr lang="de-DE" sz="2800" dirty="0" err="1">
                <a:latin typeface="Times New Roman" pitchFamily="18" charset="0"/>
                <a:cs typeface="Times New Roman" pitchFamily="18" charset="0"/>
              </a:rPr>
              <a:t>других</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местах</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где</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нет</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условий</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для</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взятия</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крови</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на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исследование</a:t>
            </a:r>
            <a:r>
              <a:rPr lang="de-DE" dirty="0"/>
              <a:t>.</a:t>
            </a:r>
            <a:endParaRPr lang="ru-RU" dirty="0"/>
          </a:p>
          <a:p>
            <a:endParaRPr lang="ru-RU" dirty="0"/>
          </a:p>
        </p:txBody>
      </p:sp>
    </p:spTree>
    <p:extLst>
      <p:ext uri="{BB962C8B-B14F-4D97-AF65-F5344CB8AC3E}">
        <p14:creationId xmlns:p14="http://schemas.microsoft.com/office/powerpoint/2010/main" val="4219795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a:p>
        </p:txBody>
      </p:sp>
      <p:sp>
        <p:nvSpPr>
          <p:cNvPr id="3" name="Объект 2"/>
          <p:cNvSpPr>
            <a:spLocks noGrp="1"/>
          </p:cNvSpPr>
          <p:nvPr>
            <p:ph idx="1"/>
          </p:nvPr>
        </p:nvSpPr>
        <p:spPr>
          <a:xfrm>
            <a:off x="457200" y="836712"/>
            <a:ext cx="8229600" cy="5289451"/>
          </a:xfrm>
        </p:spPr>
        <p:txBody>
          <a:bodyPr>
            <a:normAutofit/>
          </a:bodyPr>
          <a:lstStyle/>
          <a:p>
            <a:pPr fontAlgn="base"/>
            <a:r>
              <a:rPr lang="de-DE" sz="2400" dirty="0" err="1">
                <a:latin typeface="Times New Roman" pitchFamily="18" charset="0"/>
                <a:cs typeface="Times New Roman" pitchFamily="18" charset="0"/>
              </a:rPr>
              <a:t>Взятый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материал</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должен</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быть</a:t>
            </a:r>
            <a:r>
              <a:rPr lang="de-DE" sz="2400" dirty="0">
                <a:latin typeface="Times New Roman" pitchFamily="18" charset="0"/>
                <a:cs typeface="Times New Roman" pitchFamily="18" charset="0"/>
              </a:rPr>
              <a:t> </a:t>
            </a:r>
            <a:r>
              <a:rPr lang="de-DE" sz="2400" i="1" dirty="0" err="1">
                <a:latin typeface="Times New Roman" pitchFamily="18" charset="0"/>
                <a:cs typeface="Times New Roman" pitchFamily="18" charset="0"/>
              </a:rPr>
              <a:t>немедленно</a:t>
            </a:r>
            <a:r>
              <a:rPr lang="de-DE" sz="2400" i="1" dirty="0">
                <a:latin typeface="Times New Roman" pitchFamily="18" charset="0"/>
                <a:cs typeface="Times New Roman" pitchFamily="18" charset="0"/>
              </a:rPr>
              <a:t> </a:t>
            </a:r>
            <a:r>
              <a:rPr lang="de-DE" sz="2400" dirty="0" err="1">
                <a:latin typeface="Times New Roman" pitchFamily="18" charset="0"/>
                <a:cs typeface="Times New Roman" pitchFamily="18" charset="0"/>
              </a:rPr>
              <a:t>направлен</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на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исследование</a:t>
            </a:r>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лабораторию</a:t>
            </a:r>
            <a:r>
              <a:rPr lang="de-DE"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a:t>
            </a:r>
            <a:r>
              <a:rPr lang="de-DE" sz="2400" dirty="0" err="1" smtClean="0">
                <a:latin typeface="Times New Roman" pitchFamily="18" charset="0"/>
                <a:cs typeface="Times New Roman" pitchFamily="18" charset="0"/>
              </a:rPr>
              <a:t>предусмотренную</a:t>
            </a:r>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комплексным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планом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противоэпидемических</a:t>
            </a:r>
            <a:r>
              <a:rPr lang="de-DE" sz="2400" dirty="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мероприятий</a:t>
            </a:r>
            <a:r>
              <a:rPr lang="ru-RU" sz="2400" dirty="0" smtClean="0">
                <a:latin typeface="Times New Roman" pitchFamily="18" charset="0"/>
                <a:cs typeface="Times New Roman" pitchFamily="18" charset="0"/>
              </a:rPr>
              <a:t>)</a:t>
            </a:r>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или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сохранен</a:t>
            </a:r>
            <a:r>
              <a:rPr lang="de-DE" sz="2400" dirty="0">
                <a:latin typeface="Times New Roman" pitchFamily="18" charset="0"/>
                <a:cs typeface="Times New Roman" pitchFamily="18" charset="0"/>
              </a:rPr>
              <a:t> с </a:t>
            </a:r>
            <a:r>
              <a:rPr lang="de-DE" sz="2400" dirty="0" err="1">
                <a:latin typeface="Times New Roman" pitchFamily="18" charset="0"/>
                <a:cs typeface="Times New Roman" pitchFamily="18" charset="0"/>
              </a:rPr>
              <a:t>соблюдением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требований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действующих</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санитарных</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правил</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безопасности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работы</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до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прибытия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специалиста</a:t>
            </a:r>
            <a:r>
              <a:rPr lang="de-DE"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fontAlgn="base"/>
            <a:r>
              <a:rPr lang="de-DE" sz="2400" dirty="0" err="1" smtClean="0">
                <a:latin typeface="Times New Roman" pitchFamily="18" charset="0"/>
                <a:cs typeface="Times New Roman" pitchFamily="18" charset="0"/>
              </a:rPr>
              <a:t>Материал</a:t>
            </a:r>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сохраняют</a:t>
            </a:r>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термоконтейнере</a:t>
            </a:r>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опечатанном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виде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за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исключением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материала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на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холеру</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который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должен</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храниться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комнатной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температуре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или</a:t>
            </a:r>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термостате</a:t>
            </a:r>
            <a:r>
              <a:rPr lang="de-DE"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r>
              <a:rPr lang="de-DE" sz="2400" dirty="0" err="1">
                <a:latin typeface="Times New Roman" pitchFamily="18" charset="0"/>
                <a:cs typeface="Times New Roman" pitchFamily="18" charset="0"/>
              </a:rPr>
              <a:t>Материал</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от</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больного</a:t>
            </a:r>
            <a:r>
              <a:rPr lang="de-DE" sz="2400" dirty="0">
                <a:latin typeface="Times New Roman" pitchFamily="18" charset="0"/>
                <a:cs typeface="Times New Roman" pitchFamily="18" charset="0"/>
              </a:rPr>
              <a:t> с </a:t>
            </a:r>
            <a:r>
              <a:rPr lang="de-DE" sz="2400" dirty="0" err="1">
                <a:latin typeface="Times New Roman" pitchFamily="18" charset="0"/>
                <a:cs typeface="Times New Roman" pitchFamily="18" charset="0"/>
              </a:rPr>
              <a:t>подозрением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на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чуму</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для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проведения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клинических</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исследований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необходимо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предварительно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обеззараживать</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776024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rgbClr val="00B0F0"/>
          </a:solidFill>
        </p:spPr>
        <p:txBody>
          <a:bodyPr>
            <a:noAutofit/>
          </a:bodyPr>
          <a:lstStyle/>
          <a:p>
            <a:r>
              <a:rPr lang="de-DE" sz="2000" dirty="0" err="1" smtClean="0">
                <a:latin typeface="Times New Roman" pitchFamily="18" charset="0"/>
                <a:cs typeface="Times New Roman" pitchFamily="18" charset="0"/>
              </a:rPr>
              <a:t>Списки</a:t>
            </a:r>
            <a:r>
              <a:rPr lang="de-DE" sz="2000" dirty="0" smtClean="0">
                <a:latin typeface="Times New Roman" pitchFamily="18" charset="0"/>
                <a:cs typeface="Times New Roman" pitchFamily="18" charset="0"/>
              </a:rPr>
              <a:t> </a:t>
            </a:r>
            <a:r>
              <a:rPr lang="de-DE" sz="2000" dirty="0" err="1" smtClean="0">
                <a:latin typeface="Times New Roman" pitchFamily="18" charset="0"/>
                <a:cs typeface="Times New Roman" pitchFamily="18" charset="0"/>
              </a:rPr>
              <a:t>лиц</a:t>
            </a:r>
            <a:r>
              <a:rPr lang="de-DE" sz="2000" dirty="0" smtClean="0">
                <a:latin typeface="Times New Roman" pitchFamily="18" charset="0"/>
                <a:cs typeface="Times New Roman" pitchFamily="18" charset="0"/>
              </a:rPr>
              <a:t>, </a:t>
            </a:r>
            <a:r>
              <a:rPr lang="de-DE" sz="2000" dirty="0" err="1" smtClean="0">
                <a:latin typeface="Times New Roman" pitchFamily="18" charset="0"/>
                <a:cs typeface="Times New Roman" pitchFamily="18" charset="0"/>
              </a:rPr>
              <a:t>контактировавших</a:t>
            </a:r>
            <a:r>
              <a:rPr lang="de-DE" sz="2000" dirty="0" smtClean="0">
                <a:latin typeface="Times New Roman" pitchFamily="18" charset="0"/>
                <a:cs typeface="Times New Roman" pitchFamily="18" charset="0"/>
              </a:rPr>
              <a:t> с </a:t>
            </a:r>
            <a:r>
              <a:rPr lang="de-DE" sz="2000" dirty="0" err="1" smtClean="0">
                <a:latin typeface="Times New Roman" pitchFamily="18" charset="0"/>
                <a:cs typeface="Times New Roman" pitchFamily="18" charset="0"/>
              </a:rPr>
              <a:t>больным</a:t>
            </a:r>
            <a:r>
              <a:rPr lang="de-DE" sz="2000" dirty="0" smtClean="0">
                <a:latin typeface="Times New Roman" pitchFamily="18" charset="0"/>
                <a:cs typeface="Times New Roman" pitchFamily="18" charset="0"/>
              </a:rPr>
              <a:t>, </a:t>
            </a:r>
            <a:r>
              <a:rPr lang="de-DE" sz="2000" dirty="0" err="1" smtClean="0">
                <a:latin typeface="Times New Roman" pitchFamily="18" charset="0"/>
                <a:cs typeface="Times New Roman" pitchFamily="18" charset="0"/>
              </a:rPr>
              <a:t>составляют</a:t>
            </a:r>
            <a:r>
              <a:rPr lang="de-DE" sz="2000" dirty="0" smtClean="0">
                <a:latin typeface="Times New Roman" pitchFamily="18" charset="0"/>
                <a:cs typeface="Times New Roman" pitchFamily="18" charset="0"/>
              </a:rPr>
              <a:t> </a:t>
            </a:r>
            <a:r>
              <a:rPr lang="de-DE" sz="2000" dirty="0" err="1" smtClean="0">
                <a:latin typeface="Times New Roman" pitchFamily="18" charset="0"/>
                <a:cs typeface="Times New Roman" pitchFamily="18" charset="0"/>
              </a:rPr>
              <a:t>по</a:t>
            </a:r>
            <a:r>
              <a:rPr lang="de-DE" sz="2000" dirty="0" smtClean="0">
                <a:latin typeface="Times New Roman" pitchFamily="18" charset="0"/>
                <a:cs typeface="Times New Roman" pitchFamily="18" charset="0"/>
              </a:rPr>
              <a:t> </a:t>
            </a:r>
            <a:r>
              <a:rPr lang="de-DE" sz="2000" dirty="0" err="1" smtClean="0">
                <a:latin typeface="Times New Roman" pitchFamily="18" charset="0"/>
                <a:cs typeface="Times New Roman" pitchFamily="18" charset="0"/>
              </a:rPr>
              <a:t>форме</a:t>
            </a:r>
            <a:endParaRPr lang="ru-RU" sz="2000" dirty="0"/>
          </a:p>
        </p:txBody>
      </p:sp>
      <p:sp>
        <p:nvSpPr>
          <p:cNvPr id="3" name="Объект 2"/>
          <p:cNvSpPr>
            <a:spLocks noGrp="1"/>
          </p:cNvSpPr>
          <p:nvPr>
            <p:ph idx="1"/>
          </p:nvPr>
        </p:nvSpPr>
        <p:spPr>
          <a:xfrm>
            <a:off x="457200" y="1484784"/>
            <a:ext cx="8229600" cy="4641379"/>
          </a:xfrm>
        </p:spPr>
        <p:txBody>
          <a:bodyPr>
            <a:normAutofit fontScale="77500" lnSpcReduction="20000"/>
          </a:bodyPr>
          <a:lstStyle/>
          <a:p>
            <a:r>
              <a:rPr lang="de-DE" sz="3000" dirty="0" smtClean="0">
                <a:latin typeface="Times New Roman" pitchFamily="18" charset="0"/>
                <a:cs typeface="Times New Roman" pitchFamily="18" charset="0"/>
              </a:rPr>
              <a:t>-</a:t>
            </a:r>
            <a:r>
              <a:rPr lang="ru-RU" sz="3000" dirty="0" smtClean="0">
                <a:latin typeface="Times New Roman" pitchFamily="18" charset="0"/>
                <a:cs typeface="Times New Roman" pitchFamily="18" charset="0"/>
              </a:rPr>
              <a:t>ФИО</a:t>
            </a:r>
            <a:r>
              <a:rPr lang="de-DE"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r>
              <a:rPr lang="de-DE" sz="3000" dirty="0" smtClean="0">
                <a:latin typeface="Times New Roman" pitchFamily="18" charset="0"/>
                <a:cs typeface="Times New Roman" pitchFamily="18" charset="0"/>
              </a:rPr>
              <a:t>- </a:t>
            </a:r>
            <a:r>
              <a:rPr lang="de-DE" sz="3000" dirty="0" err="1">
                <a:latin typeface="Times New Roman" pitchFamily="18" charset="0"/>
                <a:cs typeface="Times New Roman" pitchFamily="18" charset="0"/>
              </a:rPr>
              <a:t>год</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рождения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место</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жительства</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постоянное</a:t>
            </a:r>
            <a:r>
              <a:rPr lang="de-DE" sz="3000" dirty="0">
                <a:latin typeface="Times New Roman" pitchFamily="18" charset="0"/>
                <a:cs typeface="Times New Roman" pitchFamily="18" charset="0"/>
              </a:rPr>
              <a:t>, в </a:t>
            </a:r>
            <a:r>
              <a:rPr lang="de-DE" sz="3000" dirty="0" err="1">
                <a:latin typeface="Times New Roman" pitchFamily="18" charset="0"/>
                <a:cs typeface="Times New Roman" pitchFamily="18" charset="0"/>
              </a:rPr>
              <a:t>данной</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местности</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телефон</a:t>
            </a:r>
            <a:r>
              <a:rPr lang="de-DE"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r>
              <a:rPr lang="de-DE" sz="3000" dirty="0" smtClean="0">
                <a:latin typeface="Times New Roman" pitchFamily="18" charset="0"/>
                <a:cs typeface="Times New Roman" pitchFamily="18" charset="0"/>
              </a:rPr>
              <a:t>- </a:t>
            </a:r>
            <a:r>
              <a:rPr lang="de-DE" sz="3000" dirty="0" err="1">
                <a:latin typeface="Times New Roman" pitchFamily="18" charset="0"/>
                <a:cs typeface="Times New Roman" pitchFamily="18" charset="0"/>
              </a:rPr>
              <a:t>место</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работы</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название</a:t>
            </a:r>
            <a:r>
              <a:rPr lang="de-DE" sz="3000" dirty="0">
                <a:latin typeface="Times New Roman" pitchFamily="18" charset="0"/>
                <a:cs typeface="Times New Roman" pitchFamily="18" charset="0"/>
              </a:rPr>
              <a:t> </a:t>
            </a:r>
            <a:r>
              <a:rPr lang="de-DE" sz="3000" dirty="0" err="1" smtClean="0">
                <a:latin typeface="Times New Roman" pitchFamily="18" charset="0"/>
                <a:cs typeface="Times New Roman" pitchFamily="18" charset="0"/>
              </a:rPr>
              <a:t>учреждения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адрес</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телефон</a:t>
            </a:r>
            <a:r>
              <a:rPr lang="de-DE"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r>
              <a:rPr lang="de-DE" sz="3000" dirty="0" smtClean="0">
                <a:latin typeface="Times New Roman" pitchFamily="18" charset="0"/>
                <a:cs typeface="Times New Roman" pitchFamily="18" charset="0"/>
              </a:rPr>
              <a:t>- </a:t>
            </a:r>
            <a:r>
              <a:rPr lang="de-DE" sz="3000" dirty="0" err="1">
                <a:latin typeface="Times New Roman" pitchFamily="18" charset="0"/>
                <a:cs typeface="Times New Roman" pitchFamily="18" charset="0"/>
              </a:rPr>
              <a:t>путь</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следования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вид</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транспорта</a:t>
            </a:r>
            <a:r>
              <a:rPr lang="de-DE"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r>
              <a:rPr lang="de-DE" sz="3000" dirty="0" smtClean="0">
                <a:latin typeface="Times New Roman" pitchFamily="18" charset="0"/>
                <a:cs typeface="Times New Roman" pitchFamily="18" charset="0"/>
              </a:rPr>
              <a:t>- </a:t>
            </a:r>
            <a:r>
              <a:rPr lang="de-DE" sz="3000" dirty="0" err="1">
                <a:latin typeface="Times New Roman" pitchFamily="18" charset="0"/>
                <a:cs typeface="Times New Roman" pitchFamily="18" charset="0"/>
              </a:rPr>
              <a:t>контакт</a:t>
            </a:r>
            <a:r>
              <a:rPr lang="de-DE" sz="3000" dirty="0">
                <a:latin typeface="Times New Roman" pitchFamily="18" charset="0"/>
                <a:cs typeface="Times New Roman" pitchFamily="18" charset="0"/>
              </a:rPr>
              <a:t> с </a:t>
            </a:r>
            <a:r>
              <a:rPr lang="de-DE" sz="3000" dirty="0" err="1">
                <a:latin typeface="Times New Roman" pitchFamily="18" charset="0"/>
                <a:cs typeface="Times New Roman" pitchFamily="18" charset="0"/>
              </a:rPr>
              <a:t>больным</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где</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когда</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степень</a:t>
            </a:r>
            <a:r>
              <a:rPr lang="de-DE" sz="3000" dirty="0">
                <a:latin typeface="Times New Roman" pitchFamily="18" charset="0"/>
                <a:cs typeface="Times New Roman" pitchFamily="18" charset="0"/>
              </a:rPr>
              <a:t> и </a:t>
            </a:r>
            <a:r>
              <a:rPr lang="de-DE" sz="3000" dirty="0" err="1">
                <a:latin typeface="Times New Roman" pitchFamily="18" charset="0"/>
                <a:cs typeface="Times New Roman" pitchFamily="18" charset="0"/>
              </a:rPr>
              <a:t>продолжительность</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контакта</a:t>
            </a:r>
            <a:r>
              <a:rPr lang="de-DE"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r>
              <a:rPr lang="de-DE" sz="3000" dirty="0" smtClean="0">
                <a:latin typeface="Times New Roman" pitchFamily="18" charset="0"/>
                <a:cs typeface="Times New Roman" pitchFamily="18" charset="0"/>
              </a:rPr>
              <a:t>- </a:t>
            </a:r>
            <a:r>
              <a:rPr lang="de-DE" sz="3000" dirty="0" err="1">
                <a:latin typeface="Times New Roman" pitchFamily="18" charset="0"/>
                <a:cs typeface="Times New Roman" pitchFamily="18" charset="0"/>
              </a:rPr>
              <a:t>наличие</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прививок</a:t>
            </a:r>
            <a:r>
              <a:rPr lang="de-DE" sz="3000" dirty="0">
                <a:latin typeface="Times New Roman" pitchFamily="18" charset="0"/>
                <a:cs typeface="Times New Roman" pitchFamily="18" charset="0"/>
              </a:rPr>
              <a:t> (в </a:t>
            </a:r>
            <a:r>
              <a:rPr lang="de-DE" sz="3000" dirty="0" err="1">
                <a:latin typeface="Times New Roman" pitchFamily="18" charset="0"/>
                <a:cs typeface="Times New Roman" pitchFamily="18" charset="0"/>
              </a:rPr>
              <a:t>зависимости</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от</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подозреваемого</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заболевания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когда</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проводились</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со</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слов</a:t>
            </a:r>
            <a:r>
              <a:rPr lang="de-DE"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r>
              <a:rPr lang="de-DE" sz="3000" dirty="0" smtClean="0">
                <a:latin typeface="Times New Roman" pitchFamily="18" charset="0"/>
                <a:cs typeface="Times New Roman" pitchFamily="18" charset="0"/>
              </a:rPr>
              <a:t>- </a:t>
            </a:r>
            <a:r>
              <a:rPr lang="de-DE" sz="3000" dirty="0" err="1">
                <a:latin typeface="Times New Roman" pitchFamily="18" charset="0"/>
                <a:cs typeface="Times New Roman" pitchFamily="18" charset="0"/>
              </a:rPr>
              <a:t>дата</a:t>
            </a:r>
            <a:r>
              <a:rPr lang="de-DE" sz="3000" dirty="0">
                <a:latin typeface="Times New Roman" pitchFamily="18" charset="0"/>
                <a:cs typeface="Times New Roman" pitchFamily="18" charset="0"/>
              </a:rPr>
              <a:t> и </a:t>
            </a:r>
            <a:r>
              <a:rPr lang="de-DE" sz="3000" dirty="0" err="1">
                <a:latin typeface="Times New Roman" pitchFamily="18" charset="0"/>
                <a:cs typeface="Times New Roman" pitchFamily="18" charset="0"/>
              </a:rPr>
              <a:t>час</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составления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списка</a:t>
            </a:r>
            <a:r>
              <a:rPr lang="de-DE"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r>
              <a:rPr lang="de-DE" sz="3000" dirty="0" smtClean="0">
                <a:latin typeface="Times New Roman" pitchFamily="18" charset="0"/>
                <a:cs typeface="Times New Roman" pitchFamily="18" charset="0"/>
              </a:rPr>
              <a:t>- </a:t>
            </a:r>
            <a:r>
              <a:rPr lang="de-DE" sz="3000" dirty="0" err="1">
                <a:latin typeface="Times New Roman" pitchFamily="18" charset="0"/>
                <a:cs typeface="Times New Roman" pitchFamily="18" charset="0"/>
              </a:rPr>
              <a:t>подпись</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лица</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составившего</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список</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фамилия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имя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отчество</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занимаемая</a:t>
            </a:r>
            <a:r>
              <a:rPr lang="de-DE" sz="3000" dirty="0">
                <a:latin typeface="Times New Roman" pitchFamily="18" charset="0"/>
                <a:cs typeface="Times New Roman" pitchFamily="18" charset="0"/>
              </a:rPr>
              <a:t> </a:t>
            </a:r>
            <a:r>
              <a:rPr lang="de-DE" sz="3000" dirty="0" err="1">
                <a:latin typeface="Times New Roman" pitchFamily="18" charset="0"/>
                <a:cs typeface="Times New Roman" pitchFamily="18" charset="0"/>
              </a:rPr>
              <a:t>должность</a:t>
            </a:r>
            <a:r>
              <a:rPr lang="de-DE" sz="3000" dirty="0">
                <a:latin typeface="Times New Roman" pitchFamily="18" charset="0"/>
                <a:cs typeface="Times New Roman" pitchFamily="18" charset="0"/>
              </a:rPr>
              <a:t>).</a:t>
            </a:r>
            <a:endParaRPr lang="ru-RU" sz="30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9384924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a:p>
        </p:txBody>
      </p:sp>
      <p:sp>
        <p:nvSpPr>
          <p:cNvPr id="3" name="Объект 2"/>
          <p:cNvSpPr>
            <a:spLocks noGrp="1"/>
          </p:cNvSpPr>
          <p:nvPr>
            <p:ph idx="1"/>
          </p:nvPr>
        </p:nvSpPr>
        <p:spPr>
          <a:xfrm>
            <a:off x="457200" y="908720"/>
            <a:ext cx="8229600" cy="5217443"/>
          </a:xfrm>
        </p:spPr>
        <p:txBody>
          <a:bodyPr>
            <a:noAutofit/>
          </a:bodyPr>
          <a:lstStyle/>
          <a:p>
            <a:pPr fontAlgn="base"/>
            <a:r>
              <a:rPr lang="de-DE" sz="2000" i="1" dirty="0" err="1">
                <a:latin typeface="Times New Roman" pitchFamily="18" charset="0"/>
                <a:cs typeface="Times New Roman" pitchFamily="18" charset="0"/>
              </a:rPr>
              <a:t>Медицинский</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персонал</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находившийся</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вместе</a:t>
            </a:r>
            <a:r>
              <a:rPr lang="de-DE" sz="2000" i="1" dirty="0">
                <a:latin typeface="Times New Roman" pitchFamily="18" charset="0"/>
                <a:cs typeface="Times New Roman" pitchFamily="18" charset="0"/>
              </a:rPr>
              <a:t> с </a:t>
            </a:r>
            <a:r>
              <a:rPr lang="de-DE" sz="2000" i="1" dirty="0" err="1">
                <a:latin typeface="Times New Roman" pitchFamily="18" charset="0"/>
                <a:cs typeface="Times New Roman" pitchFamily="18" charset="0"/>
              </a:rPr>
              <a:t>больным</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чумой</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натуральной</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оспой</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человеческим</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гриппом</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вызванным</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новым</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подтипом</a:t>
            </a:r>
            <a:r>
              <a:rPr lang="de-DE" sz="2000" i="1" dirty="0">
                <a:latin typeface="Times New Roman" pitchFamily="18" charset="0"/>
                <a:cs typeface="Times New Roman" pitchFamily="18" charset="0"/>
              </a:rPr>
              <a:t>, </a:t>
            </a:r>
            <a:r>
              <a:rPr lang="de-DE" sz="2000" i="1" dirty="0">
                <a:latin typeface="Times New Roman" pitchFamily="18" charset="0"/>
                <a:cs typeface="Times New Roman" pitchFamily="18" charset="0"/>
                <a:hlinkClick r:id="rId2"/>
              </a:rPr>
              <a:t>ТОРС</a:t>
            </a:r>
            <a:r>
              <a:rPr lang="de-DE" sz="2000" i="1" dirty="0">
                <a:latin typeface="Times New Roman" pitchFamily="18" charset="0"/>
                <a:cs typeface="Times New Roman" pitchFamily="18" charset="0"/>
              </a:rPr>
              <a:t>, </a:t>
            </a:r>
            <a:r>
              <a:rPr lang="de-DE" sz="2000" i="1" dirty="0">
                <a:latin typeface="Times New Roman" pitchFamily="18" charset="0"/>
                <a:cs typeface="Times New Roman" pitchFamily="18" charset="0"/>
                <a:hlinkClick r:id="rId3"/>
              </a:rPr>
              <a:t>КВГЛ</a:t>
            </a:r>
            <a:r>
              <a:rPr lang="de-DE" sz="2000" i="1" dirty="0">
                <a:latin typeface="Times New Roman" pitchFamily="18" charset="0"/>
                <a:cs typeface="Times New Roman" pitchFamily="18" charset="0"/>
              </a:rPr>
              <a:t>, </a:t>
            </a:r>
            <a:r>
              <a:rPr lang="de-DE" sz="2000" dirty="0">
                <a:latin typeface="Times New Roman" pitchFamily="18" charset="0"/>
                <a:cs typeface="Times New Roman" pitchFamily="18" charset="0"/>
              </a:rPr>
              <a:t>а </a:t>
            </a:r>
            <a:r>
              <a:rPr lang="de-DE" sz="2000" dirty="0" err="1">
                <a:latin typeface="Times New Roman" pitchFamily="18" charset="0"/>
                <a:cs typeface="Times New Roman" pitchFamily="18" charset="0"/>
              </a:rPr>
              <a:t>также</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другие</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лица</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контактировавшие</a:t>
            </a:r>
            <a:r>
              <a:rPr lang="de-DE" sz="2000" dirty="0">
                <a:latin typeface="Times New Roman" pitchFamily="18" charset="0"/>
                <a:cs typeface="Times New Roman" pitchFamily="18" charset="0"/>
              </a:rPr>
              <a:t> с </a:t>
            </a:r>
            <a:r>
              <a:rPr lang="de-DE" sz="2000" dirty="0" err="1">
                <a:latin typeface="Times New Roman" pitchFamily="18" charset="0"/>
                <a:cs typeface="Times New Roman" pitchFamily="18" charset="0"/>
              </a:rPr>
              <a:t>таким</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больным</a:t>
            </a:r>
            <a:r>
              <a:rPr lang="de-DE" sz="2000" dirty="0">
                <a:latin typeface="Times New Roman" pitchFamily="18" charset="0"/>
                <a:cs typeface="Times New Roman" pitchFamily="18" charset="0"/>
              </a:rPr>
              <a:t>, </a:t>
            </a:r>
            <a:r>
              <a:rPr lang="de-DE" sz="2000" i="1" dirty="0" err="1">
                <a:latin typeface="Times New Roman" pitchFamily="18" charset="0"/>
                <a:cs typeface="Times New Roman" pitchFamily="18" charset="0"/>
              </a:rPr>
              <a:t>подлежат</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изоляции</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на</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срок</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равный</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инкубационному</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периоду</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соответствующей</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инфекционной</a:t>
            </a:r>
            <a:r>
              <a:rPr lang="de-DE" sz="2000" i="1" dirty="0">
                <a:latin typeface="Times New Roman" pitchFamily="18" charset="0"/>
                <a:cs typeface="Times New Roman" pitchFamily="18" charset="0"/>
              </a:rPr>
              <a:t> </a:t>
            </a:r>
            <a:r>
              <a:rPr lang="de-DE" sz="2000" i="1" dirty="0" err="1">
                <a:latin typeface="Times New Roman" pitchFamily="18" charset="0"/>
                <a:cs typeface="Times New Roman" pitchFamily="18" charset="0"/>
              </a:rPr>
              <a:t>болезни</a:t>
            </a:r>
            <a:r>
              <a:rPr lang="de-DE"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fontAlgn="base"/>
            <a:r>
              <a:rPr lang="ru-RU" sz="2000" dirty="0">
                <a:latin typeface="Times New Roman" pitchFamily="18" charset="0"/>
                <a:cs typeface="Times New Roman" pitchFamily="18" charset="0"/>
              </a:rPr>
              <a:t> </a:t>
            </a:r>
          </a:p>
          <a:p>
            <a:pPr fontAlgn="base"/>
            <a:r>
              <a:rPr lang="de-DE" sz="2000" dirty="0" err="1">
                <a:latin typeface="Times New Roman" pitchFamily="18" charset="0"/>
                <a:cs typeface="Times New Roman" pitchFamily="18" charset="0"/>
              </a:rPr>
              <a:t>За</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медицинским</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персоналом</a:t>
            </a:r>
            <a:r>
              <a:rPr lang="de-DE" sz="2000" dirty="0">
                <a:latin typeface="Times New Roman" pitchFamily="18" charset="0"/>
                <a:cs typeface="Times New Roman" pitchFamily="18" charset="0"/>
              </a:rPr>
              <a:t> и </a:t>
            </a:r>
            <a:r>
              <a:rPr lang="de-DE" sz="2000" dirty="0" err="1">
                <a:latin typeface="Times New Roman" pitchFamily="18" charset="0"/>
                <a:cs typeface="Times New Roman" pitchFamily="18" charset="0"/>
              </a:rPr>
              <a:t>другими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лицами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контактировавшими</a:t>
            </a:r>
            <a:r>
              <a:rPr lang="de-DE" sz="2000" dirty="0">
                <a:latin typeface="Times New Roman" pitchFamily="18" charset="0"/>
                <a:cs typeface="Times New Roman" pitchFamily="18" charset="0"/>
              </a:rPr>
              <a:t> с </a:t>
            </a:r>
            <a:r>
              <a:rPr lang="de-DE" sz="2000" dirty="0" err="1">
                <a:latin typeface="Times New Roman" pitchFamily="18" charset="0"/>
                <a:cs typeface="Times New Roman" pitchFamily="18" charset="0"/>
              </a:rPr>
              <a:t>больными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Крымской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геморрагической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лихорадкой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менингококковой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инфекцией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устанавливается</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медицинское</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наблюдение</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на</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срок</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инкубационного</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периода</a:t>
            </a:r>
            <a:r>
              <a:rPr lang="de-DE" sz="2000" dirty="0">
                <a:latin typeface="Times New Roman" pitchFamily="18" charset="0"/>
                <a:cs typeface="Times New Roman" pitchFamily="18" charset="0"/>
              </a:rPr>
              <a:t>. В </a:t>
            </a:r>
            <a:r>
              <a:rPr lang="de-DE" sz="2000" dirty="0" err="1">
                <a:latin typeface="Times New Roman" pitchFamily="18" charset="0"/>
                <a:cs typeface="Times New Roman" pitchFamily="18" charset="0"/>
              </a:rPr>
              <a:t>очаге</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полиомиелита</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проводят</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осмотр</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бывших</a:t>
            </a:r>
            <a:r>
              <a:rPr lang="de-DE" sz="2000" dirty="0">
                <a:latin typeface="Times New Roman" pitchFamily="18" charset="0"/>
                <a:cs typeface="Times New Roman" pitchFamily="18" charset="0"/>
              </a:rPr>
              <a:t> в </a:t>
            </a:r>
            <a:r>
              <a:rPr lang="de-DE" sz="2000" dirty="0" err="1">
                <a:latin typeface="Times New Roman" pitchFamily="18" charset="0"/>
                <a:cs typeface="Times New Roman" pitchFamily="18" charset="0"/>
              </a:rPr>
              <a:t>контакте</a:t>
            </a:r>
            <a:r>
              <a:rPr lang="de-DE" sz="2000" dirty="0">
                <a:latin typeface="Times New Roman" pitchFamily="18" charset="0"/>
                <a:cs typeface="Times New Roman" pitchFamily="18" charset="0"/>
              </a:rPr>
              <a:t> с </a:t>
            </a:r>
            <a:r>
              <a:rPr lang="de-DE" sz="2000" dirty="0" err="1">
                <a:latin typeface="Times New Roman" pitchFamily="18" charset="0"/>
                <a:cs typeface="Times New Roman" pitchFamily="18" charset="0"/>
              </a:rPr>
              <a:t>больным</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детей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до</a:t>
            </a:r>
            <a:r>
              <a:rPr lang="de-DE" sz="2000" dirty="0">
                <a:latin typeface="Times New Roman" pitchFamily="18" charset="0"/>
                <a:cs typeface="Times New Roman" pitchFamily="18" charset="0"/>
              </a:rPr>
              <a:t> 5 </a:t>
            </a:r>
            <a:r>
              <a:rPr lang="de-DE" sz="2000" dirty="0" err="1">
                <a:latin typeface="Times New Roman" pitchFamily="18" charset="0"/>
                <a:cs typeface="Times New Roman" pitchFamily="18" charset="0"/>
              </a:rPr>
              <a:t>лет</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педиатром</a:t>
            </a:r>
            <a:r>
              <a:rPr lang="de-DE" sz="2000" dirty="0">
                <a:latin typeface="Times New Roman" pitchFamily="18" charset="0"/>
                <a:cs typeface="Times New Roman" pitchFamily="18" charset="0"/>
              </a:rPr>
              <a:t> и </a:t>
            </a:r>
            <a:r>
              <a:rPr lang="de-DE" sz="2000" dirty="0" err="1">
                <a:latin typeface="Times New Roman" pitchFamily="18" charset="0"/>
                <a:cs typeface="Times New Roman" pitchFamily="18" charset="0"/>
              </a:rPr>
              <a:t>невропатологом</a:t>
            </a:r>
            <a:r>
              <a:rPr lang="de-DE" sz="2000" dirty="0">
                <a:latin typeface="Times New Roman" pitchFamily="18" charset="0"/>
                <a:cs typeface="Times New Roman" pitchFamily="18" charset="0"/>
              </a:rPr>
              <a:t> и </a:t>
            </a:r>
            <a:r>
              <a:rPr lang="de-DE" sz="2000" dirty="0" err="1">
                <a:latin typeface="Times New Roman" pitchFamily="18" charset="0"/>
                <a:cs typeface="Times New Roman" pitchFamily="18" charset="0"/>
              </a:rPr>
              <a:t>устанавливают</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за</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ними</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медицинское</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наблюдение</a:t>
            </a:r>
            <a:r>
              <a:rPr lang="de-DE" sz="2000" dirty="0">
                <a:latin typeface="Times New Roman" pitchFamily="18" charset="0"/>
                <a:cs typeface="Times New Roman" pitchFamily="18" charset="0"/>
              </a:rPr>
              <a:t> в </a:t>
            </a:r>
            <a:r>
              <a:rPr lang="de-DE" sz="2000" dirty="0" err="1">
                <a:latin typeface="Times New Roman" pitchFamily="18" charset="0"/>
                <a:cs typeface="Times New Roman" pitchFamily="18" charset="0"/>
              </a:rPr>
              <a:t>течение</a:t>
            </a:r>
            <a:r>
              <a:rPr lang="de-DE" sz="2000" dirty="0">
                <a:latin typeface="Times New Roman" pitchFamily="18" charset="0"/>
                <a:cs typeface="Times New Roman" pitchFamily="18" charset="0"/>
              </a:rPr>
              <a:t> 20 </a:t>
            </a:r>
            <a:r>
              <a:rPr lang="de-DE" sz="2000" dirty="0" err="1">
                <a:latin typeface="Times New Roman" pitchFamily="18" charset="0"/>
                <a:cs typeface="Times New Roman" pitchFamily="18" charset="0"/>
              </a:rPr>
              <a:t>дней</a:t>
            </a:r>
            <a:r>
              <a:rPr lang="de-DE" sz="2000" dirty="0">
                <a:latin typeface="Times New Roman" pitchFamily="18" charset="0"/>
                <a:cs typeface="Times New Roman" pitchFamily="18" charset="0"/>
              </a:rPr>
              <a:t> с </a:t>
            </a:r>
            <a:r>
              <a:rPr lang="de-DE" sz="2000" dirty="0" err="1">
                <a:latin typeface="Times New Roman" pitchFamily="18" charset="0"/>
                <a:cs typeface="Times New Roman" pitchFamily="18" charset="0"/>
              </a:rPr>
              <a:t>двукратной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регистрацией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результатов</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наблюдения</a:t>
            </a:r>
            <a:r>
              <a:rPr lang="de-DE" sz="2000" dirty="0">
                <a:latin typeface="Times New Roman" pitchFamily="18" charset="0"/>
                <a:cs typeface="Times New Roman" pitchFamily="18" charset="0"/>
              </a:rPr>
              <a:t> в </a:t>
            </a:r>
            <a:r>
              <a:rPr lang="de-DE" sz="2000" dirty="0" err="1">
                <a:latin typeface="Times New Roman" pitchFamily="18" charset="0"/>
                <a:cs typeface="Times New Roman" pitchFamily="18" charset="0"/>
              </a:rPr>
              <a:t>медицинской</a:t>
            </a:r>
            <a:r>
              <a:rPr lang="de-DE" sz="2000" dirty="0">
                <a:latin typeface="Times New Roman" pitchFamily="18" charset="0"/>
                <a:cs typeface="Times New Roman" pitchFamily="18" charset="0"/>
              </a:rPr>
              <a:t> </a:t>
            </a:r>
            <a:r>
              <a:rPr lang="de-DE" sz="2000" dirty="0" err="1">
                <a:latin typeface="Times New Roman" pitchFamily="18" charset="0"/>
                <a:cs typeface="Times New Roman" pitchFamily="18" charset="0"/>
              </a:rPr>
              <a:t>документации</a:t>
            </a:r>
            <a:r>
              <a:rPr lang="de-DE"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0808230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fontScale="90000"/>
          </a:bodyPr>
          <a:lstStyle/>
          <a:p>
            <a:pPr fontAlgn="base"/>
            <a:r>
              <a:rPr lang="ru-RU" sz="1800" b="1" dirty="0" smtClean="0"/>
              <a:t/>
            </a:r>
            <a:br>
              <a:rPr lang="ru-RU" sz="1800" b="1" dirty="0" smtClean="0"/>
            </a:br>
            <a:r>
              <a:rPr lang="ru-RU" sz="1800" b="1" dirty="0"/>
              <a:t/>
            </a:r>
            <a:br>
              <a:rPr lang="ru-RU" sz="1800" b="1" dirty="0"/>
            </a:br>
            <a:r>
              <a:rPr lang="de-DE" sz="1800" b="1" dirty="0" err="1" smtClean="0">
                <a:latin typeface="Times New Roman" pitchFamily="18" charset="0"/>
                <a:cs typeface="Times New Roman" pitchFamily="18" charset="0"/>
              </a:rPr>
              <a:t>Первичные</a:t>
            </a:r>
            <a:r>
              <a:rPr lang="de-DE" sz="1800" b="1" dirty="0" smtClean="0">
                <a:latin typeface="Times New Roman" pitchFamily="18" charset="0"/>
                <a:cs typeface="Times New Roman" pitchFamily="18" charset="0"/>
              </a:rPr>
              <a:t> </a:t>
            </a:r>
            <a:r>
              <a:rPr lang="de-DE" sz="1800" b="1" dirty="0" err="1">
                <a:latin typeface="Times New Roman" pitchFamily="18" charset="0"/>
                <a:cs typeface="Times New Roman" pitchFamily="18" charset="0"/>
              </a:rPr>
              <a:t>противоэпидемические</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мероприятия</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при</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выявлении</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больного</a:t>
            </a:r>
            <a:r>
              <a:rPr lang="de-DE" sz="1800" b="1" dirty="0">
                <a:latin typeface="Times New Roman" pitchFamily="18" charset="0"/>
                <a:cs typeface="Times New Roman" pitchFamily="18" charset="0"/>
              </a:rPr>
              <a:t> в </a:t>
            </a:r>
            <a:r>
              <a:rPr lang="ru-RU" sz="1800" b="1" dirty="0" smtClean="0">
                <a:latin typeface="Times New Roman" pitchFamily="18" charset="0"/>
                <a:cs typeface="Times New Roman" pitchFamily="18" charset="0"/>
              </a:rPr>
              <a:t>стационаре </a:t>
            </a:r>
            <a:r>
              <a:rPr lang="de-DE" sz="1800" b="1" dirty="0" err="1" smtClean="0">
                <a:latin typeface="Times New Roman" pitchFamily="18" charset="0"/>
                <a:cs typeface="Times New Roman" pitchFamily="18" charset="0"/>
              </a:rPr>
              <a:t>или</a:t>
            </a:r>
            <a:r>
              <a:rPr lang="de-DE" sz="1800" b="1" dirty="0" smtClean="0">
                <a:latin typeface="Times New Roman" pitchFamily="18" charset="0"/>
                <a:cs typeface="Times New Roman" pitchFamily="18" charset="0"/>
              </a:rPr>
              <a:t> </a:t>
            </a:r>
            <a:r>
              <a:rPr lang="de-DE" sz="1800" b="1" dirty="0" err="1">
                <a:latin typeface="Times New Roman" pitchFamily="18" charset="0"/>
                <a:cs typeface="Times New Roman" pitchFamily="18" charset="0"/>
              </a:rPr>
              <a:t>по</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месту</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проживания</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0000" lnSpcReduction="20000"/>
          </a:bodyPr>
          <a:lstStyle/>
          <a:p>
            <a:pPr marL="0" indent="0">
              <a:buNone/>
            </a:pPr>
            <a:r>
              <a:rPr lang="de-DE" dirty="0">
                <a:latin typeface="Times New Roman" pitchFamily="18" charset="0"/>
                <a:cs typeface="Times New Roman" pitchFamily="18" charset="0"/>
              </a:rPr>
              <a:t>В </a:t>
            </a:r>
            <a:r>
              <a:rPr lang="de-DE" dirty="0" err="1">
                <a:latin typeface="Times New Roman" pitchFamily="18" charset="0"/>
                <a:cs typeface="Times New Roman" pitchFamily="18" charset="0"/>
              </a:rPr>
              <a:t>каждом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лечебно-профилактическом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учреждении</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кабинетах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главного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врача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заместителя</a:t>
            </a:r>
            <a:r>
              <a:rPr lang="de-DE" dirty="0">
                <a:latin typeface="Times New Roman" pitchFamily="18" charset="0"/>
                <a:cs typeface="Times New Roman" pitchFamily="18" charset="0"/>
              </a:rPr>
              <a:t>), </a:t>
            </a:r>
            <a:r>
              <a:rPr lang="de-DE" b="1" dirty="0" err="1">
                <a:latin typeface="Times New Roman" pitchFamily="18" charset="0"/>
                <a:cs typeface="Times New Roman" pitchFamily="18" charset="0"/>
              </a:rPr>
              <a:t>врачебных</a:t>
            </a:r>
            <a:r>
              <a:rPr lang="de-DE" b="1" dirty="0">
                <a:latin typeface="Times New Roman" pitchFamily="18" charset="0"/>
                <a:cs typeface="Times New Roman" pitchFamily="18" charset="0"/>
              </a:rPr>
              <a:t> и </a:t>
            </a:r>
            <a:r>
              <a:rPr lang="de-DE" b="1" dirty="0" err="1">
                <a:latin typeface="Times New Roman" pitchFamily="18" charset="0"/>
                <a:cs typeface="Times New Roman" pitchFamily="18" charset="0"/>
              </a:rPr>
              <a:t>других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кабинетах</a:t>
            </a:r>
            <a:r>
              <a:rPr lang="de-DE" b="1" dirty="0">
                <a:latin typeface="Times New Roman" pitchFamily="18" charset="0"/>
                <a:cs typeface="Times New Roman" pitchFamily="18" charset="0"/>
              </a:rPr>
              <a:t> и </a:t>
            </a:r>
            <a:r>
              <a:rPr lang="de-DE" b="1" dirty="0" err="1">
                <a:latin typeface="Times New Roman" pitchFamily="18" charset="0"/>
                <a:cs typeface="Times New Roman" pitchFamily="18" charset="0"/>
              </a:rPr>
              <a:t>на</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видных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местах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должны</a:t>
            </a:r>
            <a:r>
              <a:rPr lang="de-DE" b="1" dirty="0">
                <a:latin typeface="Times New Roman" pitchFamily="18" charset="0"/>
                <a:cs typeface="Times New Roman" pitchFamily="18" charset="0"/>
              </a:rPr>
              <a:t> </a:t>
            </a:r>
            <a:r>
              <a:rPr lang="de-DE" b="1" dirty="0" err="1" smtClean="0">
                <a:latin typeface="Times New Roman" pitchFamily="18" charset="0"/>
                <a:cs typeface="Times New Roman" pitchFamily="18" charset="0"/>
              </a:rPr>
              <a:t>иметься</a:t>
            </a:r>
            <a:r>
              <a:rPr lang="ru-RU" b="1" dirty="0" smtClean="0">
                <a:latin typeface="Times New Roman" pitchFamily="18" charset="0"/>
                <a:cs typeface="Times New Roman" pitchFamily="18" charset="0"/>
              </a:rPr>
              <a:t>:</a:t>
            </a:r>
          </a:p>
          <a:p>
            <a:r>
              <a:rPr lang="de-DE" b="1" dirty="0" err="1" smtClean="0">
                <a:latin typeface="Times New Roman" pitchFamily="18" charset="0"/>
                <a:cs typeface="Times New Roman" pitchFamily="18" charset="0"/>
              </a:rPr>
              <a:t>схемы</a:t>
            </a:r>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оповещения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при</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выявлении</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больного</a:t>
            </a:r>
            <a:r>
              <a:rPr lang="de-DE" b="1" dirty="0">
                <a:latin typeface="Times New Roman" pitchFamily="18" charset="0"/>
                <a:cs typeface="Times New Roman" pitchFamily="18" charset="0"/>
              </a:rPr>
              <a:t> </a:t>
            </a:r>
            <a:r>
              <a:rPr lang="de-DE"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de-DE" b="1" dirty="0" err="1" smtClean="0">
                <a:latin typeface="Times New Roman" pitchFamily="18" charset="0"/>
                <a:cs typeface="Times New Roman" pitchFamily="18" charset="0"/>
              </a:rPr>
              <a:t>сведения</a:t>
            </a:r>
            <a:r>
              <a:rPr lang="de-DE" b="1" dirty="0" smtClean="0">
                <a:latin typeface="Times New Roman" pitchFamily="18" charset="0"/>
                <a:cs typeface="Times New Roman" pitchFamily="18" charset="0"/>
              </a:rPr>
              <a:t> </a:t>
            </a:r>
            <a:r>
              <a:rPr lang="de-DE" b="1" dirty="0">
                <a:latin typeface="Times New Roman" pitchFamily="18" charset="0"/>
                <a:cs typeface="Times New Roman" pitchFamily="18" charset="0"/>
              </a:rPr>
              <a:t>о </a:t>
            </a:r>
            <a:r>
              <a:rPr lang="de-DE" b="1" dirty="0" err="1">
                <a:latin typeface="Times New Roman" pitchFamily="18" charset="0"/>
                <a:cs typeface="Times New Roman" pitchFamily="18" charset="0"/>
              </a:rPr>
              <a:t>местах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хранения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укладки</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универсальной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для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забора</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материала</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от</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людей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дезинфицирующих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средств</a:t>
            </a:r>
            <a:r>
              <a:rPr lang="de-DE" b="1" dirty="0">
                <a:latin typeface="Times New Roman" pitchFamily="18" charset="0"/>
                <a:cs typeface="Times New Roman" pitchFamily="18" charset="0"/>
              </a:rPr>
              <a:t> и </a:t>
            </a:r>
            <a:r>
              <a:rPr lang="de-DE" b="1" dirty="0" err="1">
                <a:latin typeface="Times New Roman" pitchFamily="18" charset="0"/>
                <a:cs typeface="Times New Roman" pitchFamily="18" charset="0"/>
              </a:rPr>
              <a:t>емкостей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для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их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разведения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емкости</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для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сбора</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рвотных</a:t>
            </a:r>
            <a:r>
              <a:rPr lang="de-DE" b="1" dirty="0">
                <a:latin typeface="Times New Roman" pitchFamily="18" charset="0"/>
                <a:cs typeface="Times New Roman" pitchFamily="18" charset="0"/>
              </a:rPr>
              <a:t> и </a:t>
            </a:r>
            <a:r>
              <a:rPr lang="de-DE" b="1" dirty="0" err="1">
                <a:latin typeface="Times New Roman" pitchFamily="18" charset="0"/>
                <a:cs typeface="Times New Roman" pitchFamily="18" charset="0"/>
              </a:rPr>
              <a:t>каловых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масс</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от</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больных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холерой</a:t>
            </a:r>
            <a:r>
              <a:rPr lang="de-DE" b="1" dirty="0">
                <a:latin typeface="Times New Roman" pitchFamily="18" charset="0"/>
                <a:cs typeface="Times New Roman" pitchFamily="18" charset="0"/>
              </a:rPr>
              <a:t>, а </a:t>
            </a:r>
            <a:r>
              <a:rPr lang="de-DE" b="1" dirty="0" err="1">
                <a:latin typeface="Times New Roman" pitchFamily="18" charset="0"/>
                <a:cs typeface="Times New Roman" pitchFamily="18" charset="0"/>
              </a:rPr>
              <a:t>также</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перечень</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функциональных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обязанностей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для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врачей</a:t>
            </a:r>
            <a:r>
              <a:rPr lang="de-DE" b="1" dirty="0">
                <a:latin typeface="Times New Roman" pitchFamily="18" charset="0"/>
                <a:cs typeface="Times New Roman" pitchFamily="18" charset="0"/>
              </a:rPr>
              <a:t> и </a:t>
            </a:r>
            <a:r>
              <a:rPr lang="de-DE" b="1" dirty="0" err="1">
                <a:latin typeface="Times New Roman" pitchFamily="18" charset="0"/>
                <a:cs typeface="Times New Roman" pitchFamily="18" charset="0"/>
              </a:rPr>
              <a:t>средних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медицинских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работников</a:t>
            </a:r>
            <a:r>
              <a:rPr lang="de-DE"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marL="0" indent="0">
              <a:buNone/>
            </a:pPr>
            <a:r>
              <a:rPr lang="de-DE" b="1" dirty="0" err="1" smtClean="0">
                <a:latin typeface="Times New Roman" pitchFamily="18" charset="0"/>
                <a:cs typeface="Times New Roman" pitchFamily="18" charset="0"/>
              </a:rPr>
              <a:t>Укладки</a:t>
            </a:r>
            <a:r>
              <a:rPr lang="de-DE" b="1" dirty="0" smtClean="0">
                <a:latin typeface="Times New Roman" pitchFamily="18" charset="0"/>
                <a:cs typeface="Times New Roman" pitchFamily="18" charset="0"/>
              </a:rPr>
              <a:t> </a:t>
            </a:r>
            <a:r>
              <a:rPr lang="de-DE" b="1" dirty="0" err="1">
                <a:latin typeface="Times New Roman" pitchFamily="18" charset="0"/>
                <a:cs typeface="Times New Roman" pitchFamily="18" charset="0"/>
              </a:rPr>
              <a:t>должны</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храниться</a:t>
            </a:r>
            <a:r>
              <a:rPr lang="de-DE" b="1" dirty="0">
                <a:latin typeface="Times New Roman" pitchFamily="18" charset="0"/>
                <a:cs typeface="Times New Roman" pitchFamily="18" charset="0"/>
              </a:rPr>
              <a:t> в </a:t>
            </a:r>
            <a:r>
              <a:rPr lang="de-DE" b="1" dirty="0" err="1">
                <a:latin typeface="Times New Roman" pitchFamily="18" charset="0"/>
                <a:cs typeface="Times New Roman" pitchFamily="18" charset="0"/>
              </a:rPr>
              <a:t>местах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доступных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для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работающего</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персонала</a:t>
            </a:r>
            <a:r>
              <a:rPr lang="de-DE" b="1" dirty="0">
                <a:latin typeface="Times New Roman" pitchFamily="18" charset="0"/>
                <a:cs typeface="Times New Roman" pitchFamily="18" charset="0"/>
              </a:rPr>
              <a:t> в </a:t>
            </a:r>
            <a:r>
              <a:rPr lang="de-DE" b="1" dirty="0" err="1">
                <a:latin typeface="Times New Roman" pitchFamily="18" charset="0"/>
                <a:cs typeface="Times New Roman" pitchFamily="18" charset="0"/>
              </a:rPr>
              <a:t>течение</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круглых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суток</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Место</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хранения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укладок</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ключей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от</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комнаты</a:t>
            </a:r>
            <a:r>
              <a:rPr lang="de-DE" b="1" dirty="0">
                <a:latin typeface="Times New Roman" pitchFamily="18" charset="0"/>
                <a:cs typeface="Times New Roman" pitchFamily="18" charset="0"/>
              </a:rPr>
              <a:t> и </a:t>
            </a:r>
            <a:r>
              <a:rPr lang="de-DE" b="1" dirty="0" err="1">
                <a:latin typeface="Times New Roman" pitchFamily="18" charset="0"/>
                <a:cs typeface="Times New Roman" pitchFamily="18" charset="0"/>
              </a:rPr>
              <a:t>номер</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телефона</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ответственного</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за</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их</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хранение</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должны</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быть</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известны</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каждому</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сотруднику</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медицинского</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учреждения</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под</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роспись</a:t>
            </a:r>
            <a:r>
              <a:rPr lang="de-DE" b="1" dirty="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4139547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solidFill>
            <a:srgbClr val="00B0F0"/>
          </a:solidFill>
        </p:spPr>
        <p:txBody>
          <a:bodyPr>
            <a:normAutofit/>
          </a:bodyPr>
          <a:lstStyle/>
          <a:p>
            <a:r>
              <a:rPr lang="de-DE" sz="1800" b="1" dirty="0">
                <a:latin typeface="Times New Roman" pitchFamily="18" charset="0"/>
                <a:cs typeface="Times New Roman" pitchFamily="18" charset="0"/>
              </a:rPr>
              <a:t>В </a:t>
            </a:r>
            <a:r>
              <a:rPr lang="de-DE" sz="1800" b="1" dirty="0" err="1">
                <a:latin typeface="Times New Roman" pitchFamily="18" charset="0"/>
                <a:cs typeface="Times New Roman" pitchFamily="18" charset="0"/>
              </a:rPr>
              <a:t>случае</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выявления</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больного</a:t>
            </a:r>
            <a:r>
              <a:rPr lang="de-DE" sz="1800" b="1" dirty="0">
                <a:latin typeface="Times New Roman" pitchFamily="18" charset="0"/>
                <a:cs typeface="Times New Roman" pitchFamily="18" charset="0"/>
              </a:rPr>
              <a:t> с </a:t>
            </a:r>
            <a:r>
              <a:rPr lang="de-DE" sz="1800" b="1" dirty="0" err="1">
                <a:latin typeface="Times New Roman" pitchFamily="18" charset="0"/>
                <a:cs typeface="Times New Roman" pitchFamily="18" charset="0"/>
              </a:rPr>
              <a:t>подозрением</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на</a:t>
            </a:r>
            <a:r>
              <a:rPr lang="de-DE" sz="1800" b="1" dirty="0">
                <a:latin typeface="Times New Roman" pitchFamily="18" charset="0"/>
                <a:cs typeface="Times New Roman" pitchFamily="18" charset="0"/>
              </a:rPr>
              <a:t> </a:t>
            </a:r>
            <a:r>
              <a:rPr lang="ru-RU" sz="1800" b="1" dirty="0" smtClean="0">
                <a:latin typeface="Times New Roman" pitchFamily="18" charset="0"/>
                <a:cs typeface="Times New Roman" pitchFamily="18" charset="0"/>
              </a:rPr>
              <a:t>ООИ:</a:t>
            </a:r>
            <a:endParaRPr lang="ru-RU" sz="1800" b="1" dirty="0">
              <a:latin typeface="Times New Roman" pitchFamily="18" charset="0"/>
              <a:cs typeface="Times New Roman" pitchFamily="18" charset="0"/>
            </a:endParaRPr>
          </a:p>
        </p:txBody>
      </p:sp>
      <p:sp>
        <p:nvSpPr>
          <p:cNvPr id="3" name="Объект 2"/>
          <p:cNvSpPr>
            <a:spLocks noGrp="1"/>
          </p:cNvSpPr>
          <p:nvPr>
            <p:ph idx="1"/>
          </p:nvPr>
        </p:nvSpPr>
        <p:spPr>
          <a:xfrm>
            <a:off x="457200" y="1196752"/>
            <a:ext cx="8229600" cy="5256584"/>
          </a:xfrm>
        </p:spPr>
        <p:txBody>
          <a:bodyPr>
            <a:noAutofit/>
          </a:bodyPr>
          <a:lstStyle/>
          <a:p>
            <a:pPr marL="0" indent="0" fontAlgn="base">
              <a:buNone/>
            </a:pPr>
            <a:r>
              <a:rPr lang="ru-RU" sz="1600" dirty="0" err="1">
                <a:latin typeface="Times New Roman" pitchFamily="18" charset="0"/>
                <a:cs typeface="Times New Roman" pitchFamily="18" charset="0"/>
              </a:rPr>
              <a:t>М</a:t>
            </a:r>
            <a:r>
              <a:rPr lang="de-DE" sz="1600" dirty="0" err="1" smtClean="0">
                <a:latin typeface="Times New Roman" pitchFamily="18" charset="0"/>
                <a:cs typeface="Times New Roman" pitchFamily="18" charset="0"/>
              </a:rPr>
              <a:t>едицинский</a:t>
            </a:r>
            <a:r>
              <a:rPr lang="de-DE" sz="1600" dirty="0" smtClean="0">
                <a:latin typeface="Times New Roman" pitchFamily="18" charset="0"/>
                <a:cs typeface="Times New Roman" pitchFamily="18" charset="0"/>
              </a:rPr>
              <a:t> </a:t>
            </a:r>
            <a:r>
              <a:rPr lang="de-DE" sz="1600" dirty="0" err="1">
                <a:latin typeface="Times New Roman" pitchFamily="18" charset="0"/>
                <a:cs typeface="Times New Roman" pitchFamily="18" charset="0"/>
              </a:rPr>
              <a:t>работник</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не</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выходя</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из</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помещения</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где</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выявлен</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больной</a:t>
            </a:r>
            <a:r>
              <a:rPr lang="de-DE"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fontAlgn="base"/>
            <a:r>
              <a:rPr lang="de-DE" sz="1600" dirty="0">
                <a:latin typeface="Times New Roman" pitchFamily="18" charset="0"/>
                <a:cs typeface="Times New Roman" pitchFamily="18" charset="0"/>
              </a:rPr>
              <a:t>а) </a:t>
            </a:r>
            <a:r>
              <a:rPr lang="de-DE" sz="1600" dirty="0" err="1">
                <a:latin typeface="Times New Roman" pitchFamily="18" charset="0"/>
                <a:cs typeface="Times New Roman" pitchFamily="18" charset="0"/>
              </a:rPr>
              <a:t>по</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телефону</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или</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через</a:t>
            </a:r>
            <a:r>
              <a:rPr lang="de-DE" sz="1600" dirty="0">
                <a:latin typeface="Times New Roman" pitchFamily="18" charset="0"/>
                <a:cs typeface="Times New Roman" pitchFamily="18" charset="0"/>
              </a:rPr>
              <a:t> </a:t>
            </a:r>
            <a:r>
              <a:rPr lang="de-DE" sz="1600" dirty="0" err="1" smtClean="0">
                <a:latin typeface="Times New Roman" pitchFamily="18" charset="0"/>
                <a:cs typeface="Times New Roman" pitchFamily="18" charset="0"/>
              </a:rPr>
              <a:t>нарочного</a:t>
            </a:r>
            <a:r>
              <a:rPr lang="de-DE" sz="1600" dirty="0" smtClean="0">
                <a:latin typeface="Times New Roman" pitchFamily="18" charset="0"/>
                <a:cs typeface="Times New Roman" pitchFamily="18" charset="0"/>
              </a:rPr>
              <a:t> </a:t>
            </a:r>
            <a:r>
              <a:rPr lang="de-DE" sz="1600" dirty="0" err="1">
                <a:latin typeface="Times New Roman" pitchFamily="18" charset="0"/>
                <a:cs typeface="Times New Roman" pitchFamily="18" charset="0"/>
              </a:rPr>
              <a:t>извещает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главного</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врача</a:t>
            </a:r>
            <a:r>
              <a:rPr lang="de-DE" sz="1600" dirty="0">
                <a:latin typeface="Times New Roman" pitchFamily="18" charset="0"/>
                <a:cs typeface="Times New Roman" pitchFamily="18" charset="0"/>
              </a:rPr>
              <a:t> </a:t>
            </a:r>
            <a:r>
              <a:rPr lang="de-DE" sz="1600" dirty="0" smtClean="0">
                <a:latin typeface="Times New Roman" pitchFamily="18" charset="0"/>
                <a:cs typeface="Times New Roman" pitchFamily="18" charset="0"/>
              </a:rPr>
              <a:t>о </a:t>
            </a:r>
            <a:r>
              <a:rPr lang="de-DE" sz="1600" dirty="0" err="1">
                <a:latin typeface="Times New Roman" pitchFamily="18" charset="0"/>
                <a:cs typeface="Times New Roman" pitchFamily="18" charset="0"/>
              </a:rPr>
              <a:t>выявленном</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больном</a:t>
            </a:r>
            <a:r>
              <a:rPr lang="de-DE" sz="1600" dirty="0">
                <a:latin typeface="Times New Roman" pitchFamily="18" charset="0"/>
                <a:cs typeface="Times New Roman" pitchFamily="18" charset="0"/>
              </a:rPr>
              <a:t> и </a:t>
            </a:r>
            <a:r>
              <a:rPr lang="de-DE" sz="1600" dirty="0" err="1">
                <a:latin typeface="Times New Roman" pitchFamily="18" charset="0"/>
                <a:cs typeface="Times New Roman" pitchFamily="18" charset="0"/>
              </a:rPr>
              <a:t>его</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состоянии</a:t>
            </a:r>
            <a:r>
              <a:rPr lang="de-DE"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a:p>
            <a:r>
              <a:rPr lang="de-DE" sz="1600" dirty="0">
                <a:latin typeface="Times New Roman" pitchFamily="18" charset="0"/>
                <a:cs typeface="Times New Roman" pitchFamily="18" charset="0"/>
              </a:rPr>
              <a:t>б) </a:t>
            </a:r>
            <a:r>
              <a:rPr lang="de-DE" sz="1600" dirty="0" err="1">
                <a:latin typeface="Times New Roman" pitchFamily="18" charset="0"/>
                <a:cs typeface="Times New Roman" pitchFamily="18" charset="0"/>
              </a:rPr>
              <a:t>при</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подозрении</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на</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чуму</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оспу</a:t>
            </a:r>
            <a:r>
              <a:rPr lang="de-DE" sz="1600" dirty="0">
                <a:latin typeface="Times New Roman" pitchFamily="18" charset="0"/>
                <a:cs typeface="Times New Roman" pitchFamily="18" charset="0"/>
              </a:rPr>
              <a:t>, </a:t>
            </a:r>
            <a:r>
              <a:rPr lang="de-DE" sz="1600" u="sng" dirty="0">
                <a:latin typeface="Times New Roman" pitchFamily="18" charset="0"/>
                <a:cs typeface="Times New Roman" pitchFamily="18" charset="0"/>
                <a:hlinkClick r:id="rId2"/>
              </a:rPr>
              <a:t>КВГЛ</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человеческий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грипп</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вызванный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новым</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подтипом</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вируса</a:t>
            </a:r>
            <a:r>
              <a:rPr lang="de-DE" sz="1600" dirty="0">
                <a:latin typeface="Times New Roman" pitchFamily="18" charset="0"/>
                <a:cs typeface="Times New Roman" pitchFamily="18" charset="0"/>
              </a:rPr>
              <a:t>, </a:t>
            </a:r>
            <a:r>
              <a:rPr lang="de-DE" sz="1600" u="sng" dirty="0">
                <a:latin typeface="Times New Roman" pitchFamily="18" charset="0"/>
                <a:cs typeface="Times New Roman" pitchFamily="18" charset="0"/>
                <a:hlinkClick r:id="rId3"/>
              </a:rPr>
              <a:t>ТОРС</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Крымскую</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геморрагическую</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лихорадку</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медицинский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работник</a:t>
            </a:r>
            <a:r>
              <a:rPr lang="de-DE" sz="1600" dirty="0">
                <a:latin typeface="Times New Roman" pitchFamily="18" charset="0"/>
                <a:cs typeface="Times New Roman" pitchFamily="18" charset="0"/>
              </a:rPr>
              <a:t> </a:t>
            </a:r>
            <a:r>
              <a:rPr lang="de-DE" sz="1600" dirty="0" err="1" smtClean="0">
                <a:latin typeface="Times New Roman" pitchFamily="18" charset="0"/>
                <a:cs typeface="Times New Roman" pitchFamily="18" charset="0"/>
              </a:rPr>
              <a:t>должен</a:t>
            </a:r>
            <a:r>
              <a:rPr lang="ru-RU" sz="1600" dirty="0" smtClean="0">
                <a:latin typeface="Times New Roman" pitchFamily="18" charset="0"/>
                <a:cs typeface="Times New Roman" pitchFamily="18" charset="0"/>
              </a:rPr>
              <a:t>:</a:t>
            </a:r>
          </a:p>
          <a:p>
            <a:pPr marL="0" indent="0">
              <a:buNone/>
            </a:pP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de-DE" sz="1600" dirty="0" smtClean="0">
                <a:latin typeface="Times New Roman" pitchFamily="18" charset="0"/>
                <a:cs typeface="Times New Roman" pitchFamily="18" charset="0"/>
              </a:rPr>
              <a:t> </a:t>
            </a:r>
            <a:r>
              <a:rPr lang="de-DE" sz="1600" i="1" dirty="0" err="1">
                <a:latin typeface="Times New Roman" pitchFamily="18" charset="0"/>
                <a:cs typeface="Times New Roman" pitchFamily="18" charset="0"/>
              </a:rPr>
              <a:t>закрыть</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нос</a:t>
            </a:r>
            <a:r>
              <a:rPr lang="de-DE" sz="1600" i="1" dirty="0">
                <a:latin typeface="Times New Roman" pitchFamily="18" charset="0"/>
                <a:cs typeface="Times New Roman" pitchFamily="18" charset="0"/>
              </a:rPr>
              <a:t> и </a:t>
            </a:r>
            <a:r>
              <a:rPr lang="de-DE" sz="1600" i="1" dirty="0" err="1">
                <a:latin typeface="Times New Roman" pitchFamily="18" charset="0"/>
                <a:cs typeface="Times New Roman" pitchFamily="18" charset="0"/>
              </a:rPr>
              <a:t>рот</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маской</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или</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любой</a:t>
            </a:r>
            <a:r>
              <a:rPr lang="de-DE" sz="1600" i="1" dirty="0">
                <a:latin typeface="Times New Roman" pitchFamily="18" charset="0"/>
                <a:cs typeface="Times New Roman" pitchFamily="18" charset="0"/>
              </a:rPr>
              <a:t> </a:t>
            </a:r>
            <a:r>
              <a:rPr lang="de-DE" sz="1600" i="1" dirty="0" err="1" smtClean="0">
                <a:latin typeface="Times New Roman" pitchFamily="18" charset="0"/>
                <a:cs typeface="Times New Roman" pitchFamily="18" charset="0"/>
              </a:rPr>
              <a:t>повязкой</a:t>
            </a:r>
            <a:r>
              <a:rPr lang="de-DE" sz="1600" i="1" dirty="0" smtClean="0">
                <a:latin typeface="Times New Roman" pitchFamily="18" charset="0"/>
                <a:cs typeface="Times New Roman" pitchFamily="18" charset="0"/>
              </a:rPr>
              <a:t>, </a:t>
            </a:r>
            <a:r>
              <a:rPr lang="de-DE" sz="1600" i="1" dirty="0" err="1">
                <a:latin typeface="Times New Roman" pitchFamily="18" charset="0"/>
                <a:cs typeface="Times New Roman" pitchFamily="18" charset="0"/>
              </a:rPr>
              <a:t>предварительно</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обработав</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руки</a:t>
            </a:r>
            <a:r>
              <a:rPr lang="de-DE" sz="1600" i="1" dirty="0">
                <a:latin typeface="Times New Roman" pitchFamily="18" charset="0"/>
                <a:cs typeface="Times New Roman" pitchFamily="18" charset="0"/>
              </a:rPr>
              <a:t> и </a:t>
            </a:r>
            <a:r>
              <a:rPr lang="de-DE" sz="1600" i="1" dirty="0" err="1">
                <a:latin typeface="Times New Roman" pitchFamily="18" charset="0"/>
                <a:cs typeface="Times New Roman" pitchFamily="18" charset="0"/>
              </a:rPr>
              <a:t>открытые</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части</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тела</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дезинфицирующим</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средством</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хлорамин</a:t>
            </a:r>
            <a:r>
              <a:rPr lang="de-DE" sz="1600" i="1" dirty="0">
                <a:latin typeface="Times New Roman" pitchFamily="18" charset="0"/>
                <a:cs typeface="Times New Roman" pitchFamily="18" charset="0"/>
              </a:rPr>
              <a:t> 1%, </a:t>
            </a:r>
            <a:r>
              <a:rPr lang="de-DE" sz="1600" i="1" dirty="0" err="1">
                <a:latin typeface="Times New Roman" pitchFamily="18" charset="0"/>
                <a:cs typeface="Times New Roman" pitchFamily="18" charset="0"/>
              </a:rPr>
              <a:t>спирт</a:t>
            </a:r>
            <a:r>
              <a:rPr lang="de-DE" sz="1600" i="1" dirty="0">
                <a:latin typeface="Times New Roman" pitchFamily="18" charset="0"/>
                <a:cs typeface="Times New Roman" pitchFamily="18" charset="0"/>
              </a:rPr>
              <a:t> 70° и </a:t>
            </a:r>
            <a:r>
              <a:rPr lang="de-DE" sz="1600" i="1" dirty="0" err="1">
                <a:latin typeface="Times New Roman" pitchFamily="18" charset="0"/>
                <a:cs typeface="Times New Roman" pitchFamily="18" charset="0"/>
              </a:rPr>
              <a:t>т.д</a:t>
            </a:r>
            <a:r>
              <a:rPr lang="de-DE" sz="1600" i="1" dirty="0">
                <a:latin typeface="Times New Roman" pitchFamily="18" charset="0"/>
                <a:cs typeface="Times New Roman" pitchFamily="18" charset="0"/>
              </a:rPr>
              <a:t>.), и </a:t>
            </a:r>
            <a:r>
              <a:rPr lang="de-DE" sz="1600" i="1" dirty="0" err="1">
                <a:latin typeface="Times New Roman" pitchFamily="18" charset="0"/>
                <a:cs typeface="Times New Roman" pitchFamily="18" charset="0"/>
              </a:rPr>
              <a:t>оказать</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помощь</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больному</a:t>
            </a:r>
            <a:r>
              <a:rPr lang="de-DE" sz="1600" i="1" dirty="0">
                <a:latin typeface="Times New Roman" pitchFamily="18" charset="0"/>
                <a:cs typeface="Times New Roman" pitchFamily="18" charset="0"/>
              </a:rPr>
              <a:t>; </a:t>
            </a:r>
            <a:endParaRPr lang="ru-RU" sz="1600" i="1" dirty="0" smtClean="0">
              <a:latin typeface="Times New Roman" pitchFamily="18" charset="0"/>
              <a:cs typeface="Times New Roman" pitchFamily="18" charset="0"/>
            </a:endParaRPr>
          </a:p>
          <a:p>
            <a:pPr marL="0" indent="0">
              <a:buNone/>
            </a:pPr>
            <a:r>
              <a:rPr lang="ru-RU" sz="1600" i="1" dirty="0">
                <a:latin typeface="Times New Roman" pitchFamily="18" charset="0"/>
                <a:cs typeface="Times New Roman" pitchFamily="18" charset="0"/>
              </a:rPr>
              <a:t> </a:t>
            </a:r>
            <a:r>
              <a:rPr lang="ru-RU" sz="1600" i="1" dirty="0" smtClean="0">
                <a:latin typeface="Times New Roman" pitchFamily="18" charset="0"/>
                <a:cs typeface="Times New Roman" pitchFamily="18" charset="0"/>
              </a:rPr>
              <a:t>  </a:t>
            </a:r>
            <a:r>
              <a:rPr lang="de-DE" sz="1600" i="1" dirty="0" err="1" smtClean="0">
                <a:latin typeface="Times New Roman" pitchFamily="18" charset="0"/>
                <a:cs typeface="Times New Roman" pitchFamily="18" charset="0"/>
              </a:rPr>
              <a:t>дождаться</a:t>
            </a:r>
            <a:r>
              <a:rPr lang="de-DE" sz="1600" i="1" dirty="0" smtClean="0">
                <a:latin typeface="Times New Roman" pitchFamily="18" charset="0"/>
                <a:cs typeface="Times New Roman" pitchFamily="18" charset="0"/>
              </a:rPr>
              <a:t> </a:t>
            </a:r>
            <a:r>
              <a:rPr lang="de-DE" sz="1600" i="1" dirty="0" err="1">
                <a:latin typeface="Times New Roman" pitchFamily="18" charset="0"/>
                <a:cs typeface="Times New Roman" pitchFamily="18" charset="0"/>
              </a:rPr>
              <a:t>прихода</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инфекциониста</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или</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врача</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другой</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специальности</a:t>
            </a:r>
            <a:r>
              <a:rPr lang="de-DE" sz="1600" i="1" dirty="0">
                <a:latin typeface="Times New Roman" pitchFamily="18" charset="0"/>
                <a:cs typeface="Times New Roman" pitchFamily="18" charset="0"/>
              </a:rPr>
              <a:t> и </a:t>
            </a:r>
            <a:r>
              <a:rPr lang="de-DE" sz="1600" i="1" dirty="0" err="1">
                <a:latin typeface="Times New Roman" pitchFamily="18" charset="0"/>
                <a:cs typeface="Times New Roman" pitchFamily="18" charset="0"/>
              </a:rPr>
              <a:t>покинуть</a:t>
            </a:r>
            <a:r>
              <a:rPr lang="de-DE" sz="1600" i="1" dirty="0">
                <a:latin typeface="Times New Roman" pitchFamily="18" charset="0"/>
                <a:cs typeface="Times New Roman" pitchFamily="18" charset="0"/>
              </a:rPr>
              <a:t> </a:t>
            </a:r>
            <a:r>
              <a:rPr lang="de-DE" sz="1600" i="1" dirty="0" err="1">
                <a:latin typeface="Times New Roman" pitchFamily="18" charset="0"/>
                <a:cs typeface="Times New Roman" pitchFamily="18" charset="0"/>
              </a:rPr>
              <a:t>кабинет</a:t>
            </a:r>
            <a:r>
              <a:rPr lang="de-DE" sz="1600" i="1" dirty="0">
                <a:latin typeface="Times New Roman" pitchFamily="18" charset="0"/>
                <a:cs typeface="Times New Roman" pitchFamily="18" charset="0"/>
              </a:rPr>
              <a:t>. </a:t>
            </a:r>
            <a:endParaRPr lang="ru-RU" sz="1600" i="1" dirty="0" smtClean="0">
              <a:latin typeface="Times New Roman" pitchFamily="18" charset="0"/>
              <a:cs typeface="Times New Roman" pitchFamily="18" charset="0"/>
            </a:endParaRPr>
          </a:p>
          <a:p>
            <a:pPr marL="0" indent="0">
              <a:buNone/>
            </a:pPr>
            <a:r>
              <a:rPr lang="de-DE" sz="1600" dirty="0" err="1" smtClean="0">
                <a:latin typeface="Times New Roman" pitchFamily="18" charset="0"/>
                <a:cs typeface="Times New Roman" pitchFamily="18" charset="0"/>
              </a:rPr>
              <a:t>Прибывший</a:t>
            </a:r>
            <a:r>
              <a:rPr lang="de-DE" sz="1600" dirty="0" smtClean="0">
                <a:latin typeface="Times New Roman" pitchFamily="18" charset="0"/>
                <a:cs typeface="Times New Roman" pitchFamily="18" charset="0"/>
              </a:rPr>
              <a:t> </a:t>
            </a:r>
            <a:r>
              <a:rPr lang="de-DE" sz="1600" dirty="0" err="1">
                <a:latin typeface="Times New Roman" pitchFamily="18" charset="0"/>
                <a:cs typeface="Times New Roman" pitchFamily="18" charset="0"/>
              </a:rPr>
              <a:t>инфекционист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терапевт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заходит</a:t>
            </a:r>
            <a:r>
              <a:rPr lang="de-DE" sz="1600" dirty="0">
                <a:latin typeface="Times New Roman" pitchFamily="18" charset="0"/>
                <a:cs typeface="Times New Roman" pitchFamily="18" charset="0"/>
              </a:rPr>
              <a:t> в </a:t>
            </a:r>
            <a:r>
              <a:rPr lang="de-DE" sz="1600" dirty="0" err="1">
                <a:latin typeface="Times New Roman" pitchFamily="18" charset="0"/>
                <a:cs typeface="Times New Roman" pitchFamily="18" charset="0"/>
              </a:rPr>
              <a:t>кабинет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или</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палату</a:t>
            </a:r>
            <a:r>
              <a:rPr lang="de-DE" sz="1600" dirty="0">
                <a:latin typeface="Times New Roman" pitchFamily="18" charset="0"/>
                <a:cs typeface="Times New Roman" pitchFamily="18" charset="0"/>
              </a:rPr>
              <a:t> к </a:t>
            </a:r>
            <a:r>
              <a:rPr lang="de-DE" sz="1600" dirty="0" err="1">
                <a:latin typeface="Times New Roman" pitchFamily="18" charset="0"/>
                <a:cs typeface="Times New Roman" pitchFamily="18" charset="0"/>
              </a:rPr>
              <a:t>больному</a:t>
            </a:r>
            <a:r>
              <a:rPr lang="de-DE" sz="1600" dirty="0">
                <a:latin typeface="Times New Roman" pitchFamily="18" charset="0"/>
                <a:cs typeface="Times New Roman" pitchFamily="18" charset="0"/>
              </a:rPr>
              <a:t> в </a:t>
            </a:r>
            <a:r>
              <a:rPr lang="de-DE" sz="1600" dirty="0" err="1">
                <a:latin typeface="Times New Roman" pitchFamily="18" charset="0"/>
                <a:cs typeface="Times New Roman" pitchFamily="18" charset="0"/>
              </a:rPr>
              <a:t>защитной</a:t>
            </a:r>
            <a:r>
              <a:rPr lang="de-DE" sz="1600" dirty="0">
                <a:latin typeface="Times New Roman" pitchFamily="18" charset="0"/>
                <a:cs typeface="Times New Roman" pitchFamily="18" charset="0"/>
              </a:rPr>
              <a:t> </a:t>
            </a:r>
            <a:r>
              <a:rPr lang="de-DE" sz="1600" dirty="0" err="1" smtClean="0">
                <a:latin typeface="Times New Roman" pitchFamily="18" charset="0"/>
                <a:cs typeface="Times New Roman" pitchFamily="18" charset="0"/>
              </a:rPr>
              <a:t>одежде</a:t>
            </a:r>
            <a:r>
              <a:rPr lang="de-DE" sz="1600" dirty="0" smtClean="0">
                <a:latin typeface="Times New Roman" pitchFamily="18" charset="0"/>
                <a:cs typeface="Times New Roman" pitchFamily="18" charset="0"/>
              </a:rPr>
              <a:t>, </a:t>
            </a:r>
            <a:r>
              <a:rPr lang="de-DE" sz="1600" dirty="0">
                <a:latin typeface="Times New Roman" pitchFamily="18" charset="0"/>
                <a:cs typeface="Times New Roman" pitchFamily="18" charset="0"/>
              </a:rPr>
              <a:t>а </a:t>
            </a:r>
            <a:r>
              <a:rPr lang="de-DE" sz="1600" dirty="0" err="1">
                <a:latin typeface="Times New Roman" pitchFamily="18" charset="0"/>
                <a:cs typeface="Times New Roman" pitchFamily="18" charset="0"/>
              </a:rPr>
              <a:t>сопровождающий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их</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сотрудник</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медсестра</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санитарка</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около</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палаты</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разводит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дезинфицирующий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раствор</a:t>
            </a:r>
            <a:r>
              <a:rPr lang="de-DE"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marL="0" indent="0">
              <a:buNone/>
            </a:pPr>
            <a:r>
              <a:rPr lang="ru-RU" sz="1600" dirty="0" smtClean="0">
                <a:latin typeface="Times New Roman" pitchFamily="18" charset="0"/>
                <a:cs typeface="Times New Roman" pitchFamily="18" charset="0"/>
              </a:rPr>
              <a:t>Медработник</a:t>
            </a:r>
            <a:r>
              <a:rPr lang="de-DE" sz="1600" dirty="0" smtClean="0">
                <a:latin typeface="Times New Roman" pitchFamily="18" charset="0"/>
                <a:cs typeface="Times New Roman" pitchFamily="18" charset="0"/>
              </a:rPr>
              <a:t>, </a:t>
            </a:r>
            <a:r>
              <a:rPr lang="de-DE" sz="1600" dirty="0" err="1">
                <a:latin typeface="Times New Roman" pitchFamily="18" charset="0"/>
                <a:cs typeface="Times New Roman" pitchFamily="18" charset="0"/>
              </a:rPr>
              <a:t>выявивший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больного</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снимает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медицинский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халат</a:t>
            </a:r>
            <a:r>
              <a:rPr lang="de-DE" sz="1600" dirty="0">
                <a:latin typeface="Times New Roman" pitchFamily="18" charset="0"/>
                <a:cs typeface="Times New Roman" pitchFamily="18" charset="0"/>
              </a:rPr>
              <a:t> и </a:t>
            </a:r>
            <a:r>
              <a:rPr lang="de-DE" sz="1600" dirty="0" err="1">
                <a:latin typeface="Times New Roman" pitchFamily="18" charset="0"/>
                <a:cs typeface="Times New Roman" pitchFamily="18" charset="0"/>
              </a:rPr>
              <a:t>повязку</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защищавшую</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его</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дыхательные</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пути</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помещает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их</a:t>
            </a:r>
            <a:r>
              <a:rPr lang="de-DE" sz="1600" dirty="0">
                <a:latin typeface="Times New Roman" pitchFamily="18" charset="0"/>
                <a:cs typeface="Times New Roman" pitchFamily="18" charset="0"/>
              </a:rPr>
              <a:t> в </a:t>
            </a:r>
            <a:r>
              <a:rPr lang="de-DE" sz="1600" dirty="0" err="1">
                <a:latin typeface="Times New Roman" pitchFamily="18" charset="0"/>
                <a:cs typeface="Times New Roman" pitchFamily="18" charset="0"/>
              </a:rPr>
              <a:t>бачок</a:t>
            </a:r>
            <a:r>
              <a:rPr lang="de-DE" sz="1600" dirty="0">
                <a:latin typeface="Times New Roman" pitchFamily="18" charset="0"/>
                <a:cs typeface="Times New Roman" pitchFamily="18" charset="0"/>
              </a:rPr>
              <a:t> с </a:t>
            </a:r>
            <a:r>
              <a:rPr lang="de-DE" sz="1600" dirty="0" err="1">
                <a:latin typeface="Times New Roman" pitchFamily="18" charset="0"/>
                <a:cs typeface="Times New Roman" pitchFamily="18" charset="0"/>
              </a:rPr>
              <a:t>дезинфицирующим</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раствором</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или</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влагонепроницаемый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пакет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обрабатывает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дезинфицирующим</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раствором</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обувь</a:t>
            </a:r>
            <a:r>
              <a:rPr lang="de-DE" sz="1600" dirty="0">
                <a:latin typeface="Times New Roman" pitchFamily="18" charset="0"/>
                <a:cs typeface="Times New Roman" pitchFamily="18" charset="0"/>
              </a:rPr>
              <a:t> и </a:t>
            </a:r>
            <a:r>
              <a:rPr lang="de-DE" sz="1600" dirty="0" err="1">
                <a:latin typeface="Times New Roman" pitchFamily="18" charset="0"/>
                <a:cs typeface="Times New Roman" pitchFamily="18" charset="0"/>
              </a:rPr>
              <a:t>переходит</a:t>
            </a:r>
            <a:r>
              <a:rPr lang="de-DE" sz="1600" dirty="0">
                <a:latin typeface="Times New Roman" pitchFamily="18" charset="0"/>
                <a:cs typeface="Times New Roman" pitchFamily="18" charset="0"/>
              </a:rPr>
              <a:t> в </a:t>
            </a:r>
            <a:r>
              <a:rPr lang="de-DE" sz="1600" dirty="0" err="1">
                <a:latin typeface="Times New Roman" pitchFamily="18" charset="0"/>
                <a:cs typeface="Times New Roman" pitchFamily="18" charset="0"/>
              </a:rPr>
              <a:t>соседний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кабинет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или</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другое</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помещение</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где</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проходит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полную</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обработку</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переодевается</a:t>
            </a:r>
            <a:r>
              <a:rPr lang="de-DE" sz="1600" dirty="0">
                <a:latin typeface="Times New Roman" pitchFamily="18" charset="0"/>
                <a:cs typeface="Times New Roman" pitchFamily="18" charset="0"/>
              </a:rPr>
              <a:t> в </a:t>
            </a:r>
            <a:r>
              <a:rPr lang="de-DE" sz="1600" dirty="0" err="1">
                <a:latin typeface="Times New Roman" pitchFamily="18" charset="0"/>
                <a:cs typeface="Times New Roman" pitchFamily="18" charset="0"/>
              </a:rPr>
              <a:t>запасной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комплект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одежды</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личную</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одежду</a:t>
            </a:r>
            <a:r>
              <a:rPr lang="de-DE" sz="1600" dirty="0">
                <a:latin typeface="Times New Roman" pitchFamily="18" charset="0"/>
                <a:cs typeface="Times New Roman" pitchFamily="18" charset="0"/>
              </a:rPr>
              <a:t> и </a:t>
            </a:r>
            <a:r>
              <a:rPr lang="de-DE" sz="1600" dirty="0" err="1">
                <a:latin typeface="Times New Roman" pitchFamily="18" charset="0"/>
                <a:cs typeface="Times New Roman" pitchFamily="18" charset="0"/>
              </a:rPr>
              <a:t>обувь</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помещают</a:t>
            </a:r>
            <a:r>
              <a:rPr lang="de-DE" sz="1600" dirty="0">
                <a:latin typeface="Times New Roman" pitchFamily="18" charset="0"/>
                <a:cs typeface="Times New Roman" pitchFamily="18" charset="0"/>
              </a:rPr>
              <a:t> в </a:t>
            </a:r>
            <a:r>
              <a:rPr lang="de-DE" sz="1600" dirty="0" err="1">
                <a:latin typeface="Times New Roman" pitchFamily="18" charset="0"/>
                <a:cs typeface="Times New Roman" pitchFamily="18" charset="0"/>
              </a:rPr>
              <a:t>брезентовый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или</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клеенчатый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мешок</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для</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обеззараживания</a:t>
            </a:r>
            <a:r>
              <a:rPr lang="de-DE" sz="1600" dirty="0">
                <a:latin typeface="Times New Roman" pitchFamily="18" charset="0"/>
                <a:cs typeface="Times New Roman" pitchFamily="18" charset="0"/>
              </a:rPr>
              <a:t>) и </a:t>
            </a:r>
            <a:r>
              <a:rPr lang="de-DE" sz="1600" dirty="0" err="1">
                <a:latin typeface="Times New Roman" pitchFamily="18" charset="0"/>
                <a:cs typeface="Times New Roman" pitchFamily="18" charset="0"/>
              </a:rPr>
              <a:t>принимает</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меры</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экстренной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личной</a:t>
            </a:r>
            <a:r>
              <a:rPr lang="de-DE" sz="1600" dirty="0">
                <a:latin typeface="Times New Roman" pitchFamily="18" charset="0"/>
                <a:cs typeface="Times New Roman" pitchFamily="18" charset="0"/>
              </a:rPr>
              <a:t> </a:t>
            </a:r>
            <a:r>
              <a:rPr lang="de-DE" sz="1600" dirty="0" err="1">
                <a:latin typeface="Times New Roman" pitchFamily="18" charset="0"/>
                <a:cs typeface="Times New Roman" pitchFamily="18" charset="0"/>
              </a:rPr>
              <a:t>профилактики</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020810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rgbClr val="00B0F0"/>
          </a:solidFill>
        </p:spPr>
        <p:txBody>
          <a:bodyPr>
            <a:normAutofit/>
          </a:bodyPr>
          <a:lstStyle/>
          <a:p>
            <a:r>
              <a:rPr lang="de-DE" sz="1800" b="1" dirty="0" smtClean="0">
                <a:latin typeface="Times New Roman" pitchFamily="18" charset="0"/>
                <a:cs typeface="Times New Roman" pitchFamily="18" charset="0"/>
              </a:rPr>
              <a:t>В </a:t>
            </a:r>
            <a:r>
              <a:rPr lang="de-DE" sz="1800" b="1" dirty="0" err="1" smtClean="0">
                <a:latin typeface="Times New Roman" pitchFamily="18" charset="0"/>
                <a:cs typeface="Times New Roman" pitchFamily="18" charset="0"/>
              </a:rPr>
              <a:t>случае</a:t>
            </a:r>
            <a:r>
              <a:rPr lang="de-DE" sz="1800" b="1" dirty="0" smtClean="0">
                <a:latin typeface="Times New Roman" pitchFamily="18" charset="0"/>
                <a:cs typeface="Times New Roman" pitchFamily="18" charset="0"/>
              </a:rPr>
              <a:t> </a:t>
            </a:r>
            <a:r>
              <a:rPr lang="de-DE" sz="1800" b="1" dirty="0" err="1" smtClean="0">
                <a:latin typeface="Times New Roman" pitchFamily="18" charset="0"/>
                <a:cs typeface="Times New Roman" pitchFamily="18" charset="0"/>
              </a:rPr>
              <a:t>выявления</a:t>
            </a:r>
            <a:r>
              <a:rPr lang="de-DE" sz="1800" b="1" dirty="0" smtClean="0">
                <a:latin typeface="Times New Roman" pitchFamily="18" charset="0"/>
                <a:cs typeface="Times New Roman" pitchFamily="18" charset="0"/>
              </a:rPr>
              <a:t> </a:t>
            </a:r>
            <a:r>
              <a:rPr lang="de-DE" sz="1800" b="1" dirty="0" err="1" smtClean="0">
                <a:latin typeface="Times New Roman" pitchFamily="18" charset="0"/>
                <a:cs typeface="Times New Roman" pitchFamily="18" charset="0"/>
              </a:rPr>
              <a:t>больного</a:t>
            </a:r>
            <a:r>
              <a:rPr lang="de-DE" sz="1800" b="1" dirty="0" smtClean="0">
                <a:latin typeface="Times New Roman" pitchFamily="18" charset="0"/>
                <a:cs typeface="Times New Roman" pitchFamily="18" charset="0"/>
              </a:rPr>
              <a:t> с </a:t>
            </a:r>
            <a:r>
              <a:rPr lang="de-DE" sz="1800" b="1" dirty="0" err="1" smtClean="0">
                <a:latin typeface="Times New Roman" pitchFamily="18" charset="0"/>
                <a:cs typeface="Times New Roman" pitchFamily="18" charset="0"/>
              </a:rPr>
              <a:t>подозрением</a:t>
            </a:r>
            <a:r>
              <a:rPr lang="de-DE" sz="1800" b="1" dirty="0" smtClean="0">
                <a:latin typeface="Times New Roman" pitchFamily="18" charset="0"/>
                <a:cs typeface="Times New Roman" pitchFamily="18" charset="0"/>
              </a:rPr>
              <a:t> </a:t>
            </a:r>
            <a:r>
              <a:rPr lang="de-DE" sz="1800" b="1" dirty="0" err="1" smtClean="0">
                <a:latin typeface="Times New Roman" pitchFamily="18" charset="0"/>
                <a:cs typeface="Times New Roman" pitchFamily="18" charset="0"/>
              </a:rPr>
              <a:t>на</a:t>
            </a:r>
            <a:r>
              <a:rPr lang="de-DE" sz="1800" b="1"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ООИ</a:t>
            </a:r>
            <a:r>
              <a:rPr lang="de-DE" sz="1800" b="1" dirty="0" smtClean="0">
                <a:latin typeface="Times New Roman" pitchFamily="18" charset="0"/>
                <a:cs typeface="Times New Roman" pitchFamily="18" charset="0"/>
              </a:rPr>
              <a:t> </a:t>
            </a:r>
            <a:endParaRPr lang="ru-RU" sz="1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de-DE" sz="1900" dirty="0" err="1">
                <a:latin typeface="Times New Roman" pitchFamily="18" charset="0"/>
                <a:cs typeface="Times New Roman" pitchFamily="18" charset="0"/>
              </a:rPr>
              <a:t>При</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подозрении</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на</a:t>
            </a:r>
            <a:r>
              <a:rPr lang="de-DE" sz="1900" dirty="0">
                <a:latin typeface="Times New Roman" pitchFamily="18" charset="0"/>
                <a:cs typeface="Times New Roman" pitchFamily="18" charset="0"/>
              </a:rPr>
              <a:t> </a:t>
            </a:r>
            <a:r>
              <a:rPr lang="de-DE" sz="1900" i="1" dirty="0" err="1">
                <a:latin typeface="Times New Roman" pitchFamily="18" charset="0"/>
                <a:cs typeface="Times New Roman" pitchFamily="18" charset="0"/>
              </a:rPr>
              <a:t>холеру</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медицинский</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работник</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должен</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строго</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соблюдать</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меры</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личной</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профилактики</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острых</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кишечных</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инфекций</a:t>
            </a:r>
            <a:r>
              <a:rPr lang="de-DE" sz="1900" dirty="0" smtClean="0">
                <a:latin typeface="Times New Roman" pitchFamily="18" charset="0"/>
                <a:cs typeface="Times New Roman" pitchFamily="18" charset="0"/>
              </a:rPr>
              <a:t>:</a:t>
            </a:r>
            <a:endParaRPr lang="ru-RU" sz="1900" dirty="0" smtClean="0">
              <a:latin typeface="Times New Roman" pitchFamily="18" charset="0"/>
              <a:cs typeface="Times New Roman" pitchFamily="18" charset="0"/>
            </a:endParaRPr>
          </a:p>
          <a:p>
            <a:pPr marL="0" indent="0">
              <a:buNone/>
            </a:pPr>
            <a:endParaRPr lang="ru-RU" sz="1900" dirty="0" smtClean="0">
              <a:latin typeface="Times New Roman" pitchFamily="18" charset="0"/>
              <a:cs typeface="Times New Roman" pitchFamily="18" charset="0"/>
            </a:endParaRPr>
          </a:p>
          <a:p>
            <a:r>
              <a:rPr lang="de-DE" sz="1900" dirty="0" smtClean="0">
                <a:latin typeface="Times New Roman" pitchFamily="18" charset="0"/>
                <a:cs typeface="Times New Roman" pitchFamily="18" charset="0"/>
              </a:rPr>
              <a:t> </a:t>
            </a:r>
            <a:r>
              <a:rPr lang="de-DE" sz="1900" dirty="0" err="1">
                <a:latin typeface="Times New Roman" pitchFamily="18" charset="0"/>
                <a:cs typeface="Times New Roman" pitchFamily="18" charset="0"/>
              </a:rPr>
              <a:t>после</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осмотра</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больного</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руки</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следует</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обработать</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дезинфицирующим</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раствором</a:t>
            </a:r>
            <a:r>
              <a:rPr lang="de-DE" sz="1900" dirty="0">
                <a:latin typeface="Times New Roman" pitchFamily="18" charset="0"/>
                <a:cs typeface="Times New Roman" pitchFamily="18" charset="0"/>
              </a:rPr>
              <a:t> (1% </a:t>
            </a:r>
            <a:r>
              <a:rPr lang="de-DE" sz="1900" dirty="0" err="1">
                <a:latin typeface="Times New Roman" pitchFamily="18" charset="0"/>
                <a:cs typeface="Times New Roman" pitchFamily="18" charset="0"/>
              </a:rPr>
              <a:t>раствор</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хлорамина</a:t>
            </a:r>
            <a:r>
              <a:rPr lang="de-DE" sz="1900" dirty="0">
                <a:latin typeface="Times New Roman" pitchFamily="18" charset="0"/>
                <a:cs typeface="Times New Roman" pitchFamily="18" charset="0"/>
              </a:rPr>
              <a:t>, 70° </a:t>
            </a:r>
            <a:r>
              <a:rPr lang="de-DE" sz="1900" dirty="0" err="1">
                <a:latin typeface="Times New Roman" pitchFamily="18" charset="0"/>
                <a:cs typeface="Times New Roman" pitchFamily="18" charset="0"/>
              </a:rPr>
              <a:t>этиловый</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спирт</a:t>
            </a:r>
            <a:r>
              <a:rPr lang="de-DE" sz="1900" dirty="0" smtClean="0">
                <a:latin typeface="Times New Roman" pitchFamily="18" charset="0"/>
                <a:cs typeface="Times New Roman" pitchFamily="18" charset="0"/>
              </a:rPr>
              <a:t>).</a:t>
            </a:r>
            <a:endParaRPr lang="ru-RU" sz="1900" dirty="0" smtClean="0">
              <a:latin typeface="Times New Roman" pitchFamily="18" charset="0"/>
              <a:cs typeface="Times New Roman" pitchFamily="18" charset="0"/>
            </a:endParaRPr>
          </a:p>
          <a:p>
            <a:endParaRPr lang="ru-RU" sz="1900" dirty="0" smtClean="0">
              <a:latin typeface="Times New Roman" pitchFamily="18" charset="0"/>
              <a:cs typeface="Times New Roman" pitchFamily="18" charset="0"/>
            </a:endParaRPr>
          </a:p>
          <a:p>
            <a:pPr marL="108000" algn="just">
              <a:spcBef>
                <a:spcPts val="0"/>
              </a:spcBef>
            </a:pPr>
            <a:r>
              <a:rPr lang="de-DE" sz="1900" dirty="0" smtClean="0">
                <a:latin typeface="Times New Roman" pitchFamily="18" charset="0"/>
                <a:cs typeface="Times New Roman" pitchFamily="18" charset="0"/>
              </a:rPr>
              <a:t> </a:t>
            </a:r>
            <a:r>
              <a:rPr lang="de-DE" sz="1900" dirty="0" err="1">
                <a:latin typeface="Times New Roman" pitchFamily="18" charset="0"/>
                <a:cs typeface="Times New Roman" pitchFamily="18" charset="0"/>
              </a:rPr>
              <a:t>При</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попадании</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выделений</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больного</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на</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одежду</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спецодежду</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или</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личную</a:t>
            </a:r>
            <a:r>
              <a:rPr lang="de-DE" sz="1900" dirty="0">
                <a:latin typeface="Times New Roman" pitchFamily="18" charset="0"/>
                <a:cs typeface="Times New Roman" pitchFamily="18" charset="0"/>
              </a:rPr>
              <a:t>) и </a:t>
            </a:r>
            <a:r>
              <a:rPr lang="de-DE" sz="1900" dirty="0" err="1">
                <a:latin typeface="Times New Roman" pitchFamily="18" charset="0"/>
                <a:cs typeface="Times New Roman" pitchFamily="18" charset="0"/>
              </a:rPr>
              <a:t>обувь</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их</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следует</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заменить</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запасными</a:t>
            </a:r>
            <a:r>
              <a:rPr lang="de-DE" sz="1900" dirty="0">
                <a:latin typeface="Times New Roman" pitchFamily="18" charset="0"/>
                <a:cs typeface="Times New Roman" pitchFamily="18" charset="0"/>
              </a:rPr>
              <a:t>, а </a:t>
            </a:r>
            <a:r>
              <a:rPr lang="de-DE" sz="1900" dirty="0" err="1">
                <a:latin typeface="Times New Roman" pitchFamily="18" charset="0"/>
                <a:cs typeface="Times New Roman" pitchFamily="18" charset="0"/>
              </a:rPr>
              <a:t>загрязненные</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оставить</a:t>
            </a:r>
            <a:r>
              <a:rPr lang="de-DE" sz="1900" dirty="0">
                <a:latin typeface="Times New Roman" pitchFamily="18" charset="0"/>
                <a:cs typeface="Times New Roman" pitchFamily="18" charset="0"/>
              </a:rPr>
              <a:t> </a:t>
            </a:r>
            <a:r>
              <a:rPr lang="de-DE" sz="1900" dirty="0" err="1">
                <a:latin typeface="Times New Roman" pitchFamily="18" charset="0"/>
                <a:cs typeface="Times New Roman" pitchFamily="18" charset="0"/>
              </a:rPr>
              <a:t>для</a:t>
            </a:r>
            <a:r>
              <a:rPr lang="de-DE" sz="1900" dirty="0">
                <a:latin typeface="Times New Roman" pitchFamily="18" charset="0"/>
                <a:cs typeface="Times New Roman" pitchFamily="18" charset="0"/>
              </a:rPr>
              <a:t> </a:t>
            </a:r>
            <a:r>
              <a:rPr lang="de-DE" sz="1900" dirty="0" err="1" smtClean="0">
                <a:latin typeface="Times New Roman" pitchFamily="18" charset="0"/>
                <a:cs typeface="Times New Roman" pitchFamily="18" charset="0"/>
              </a:rPr>
              <a:t>обеззараживания</a:t>
            </a:r>
            <a:r>
              <a:rPr lang="de-DE" dirty="0"/>
              <a:t>.</a:t>
            </a:r>
            <a:endParaRPr lang="ru-RU" dirty="0"/>
          </a:p>
          <a:p>
            <a:pPr marL="108000" algn="just"/>
            <a:endParaRPr lang="ru-RU" dirty="0"/>
          </a:p>
        </p:txBody>
      </p:sp>
    </p:spTree>
    <p:extLst>
      <p:ext uri="{BB962C8B-B14F-4D97-AF65-F5344CB8AC3E}">
        <p14:creationId xmlns:p14="http://schemas.microsoft.com/office/powerpoint/2010/main" val="765508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127000"/>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eaLnBrk="1" hangingPunct="1">
              <a:buClrTx/>
              <a:buFontTx/>
              <a:buNone/>
            </a:pPr>
            <a:r>
              <a:rPr lang="ru-RU" sz="4000" b="1">
                <a:solidFill>
                  <a:srgbClr val="000000"/>
                </a:solidFill>
              </a:rPr>
              <a:t>Чума́ -</a:t>
            </a:r>
          </a:p>
        </p:txBody>
      </p:sp>
      <p:sp>
        <p:nvSpPr>
          <p:cNvPr id="10242" name="Text Box 2"/>
          <p:cNvSpPr txBox="1">
            <a:spLocks noChangeArrowheads="1"/>
          </p:cNvSpPr>
          <p:nvPr/>
        </p:nvSpPr>
        <p:spPr bwMode="auto">
          <a:xfrm>
            <a:off x="457200" y="1052513"/>
            <a:ext cx="8229600" cy="5073650"/>
          </a:xfrm>
          <a:prstGeom prst="rect">
            <a:avLst/>
          </a:prstGeom>
          <a:solidFill>
            <a:schemeClr val="accent2">
              <a:lumMod val="60000"/>
              <a:lumOff val="40000"/>
            </a:schemeClr>
          </a:solidFill>
          <a:ln>
            <a:noFill/>
          </a:ln>
          <a:effec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9pPr>
          </a:lstStyle>
          <a:p>
            <a:pPr algn="ctr">
              <a:spcBef>
                <a:spcPts val="700"/>
              </a:spcBef>
              <a:buClrTx/>
              <a:buFontTx/>
              <a:buNone/>
              <a:defRPr/>
            </a:pPr>
            <a:r>
              <a:rPr lang="ru-RU" sz="2800" dirty="0" smtClean="0"/>
              <a:t> — острое </a:t>
            </a:r>
            <a:r>
              <a:rPr lang="ru-RU" sz="2800" dirty="0" smtClean="0">
                <a:solidFill>
                  <a:srgbClr val="0066CC"/>
                </a:solidFill>
                <a:hlinkClick r:id="rId3"/>
              </a:rPr>
              <a:t>природно-очаговое</a:t>
            </a:r>
            <a:r>
              <a:rPr lang="ru-RU" sz="2800" dirty="0" smtClean="0"/>
              <a:t> </a:t>
            </a:r>
            <a:r>
              <a:rPr lang="ru-RU" sz="2800" dirty="0" smtClean="0">
                <a:solidFill>
                  <a:srgbClr val="0066CC"/>
                </a:solidFill>
                <a:hlinkClick r:id="rId4"/>
              </a:rPr>
              <a:t>инфекционное заболевание</a:t>
            </a:r>
            <a:r>
              <a:rPr lang="ru-RU" sz="2800" dirty="0" smtClean="0"/>
              <a:t>, протекающее с исключительно тяжёлым общим состоянием, </a:t>
            </a:r>
            <a:r>
              <a:rPr lang="ru-RU" sz="2800" dirty="0" smtClean="0">
                <a:solidFill>
                  <a:srgbClr val="0066CC"/>
                </a:solidFill>
                <a:hlinkClick r:id="rId5"/>
              </a:rPr>
              <a:t>лихорадкой</a:t>
            </a:r>
            <a:r>
              <a:rPr lang="ru-RU" sz="2800" dirty="0" smtClean="0"/>
              <a:t>, поражением </a:t>
            </a:r>
            <a:r>
              <a:rPr lang="ru-RU" sz="2800" dirty="0" smtClean="0">
                <a:solidFill>
                  <a:srgbClr val="0066CC"/>
                </a:solidFill>
                <a:hlinkClick r:id="rId6"/>
              </a:rPr>
              <a:t>лимфоузлов</a:t>
            </a:r>
            <a:r>
              <a:rPr lang="ru-RU" sz="2800" dirty="0" smtClean="0"/>
              <a:t>, </a:t>
            </a:r>
            <a:r>
              <a:rPr lang="ru-RU" sz="2800" dirty="0" smtClean="0">
                <a:solidFill>
                  <a:srgbClr val="0066CC"/>
                </a:solidFill>
                <a:hlinkClick r:id="rId7"/>
              </a:rPr>
              <a:t>лёгких</a:t>
            </a:r>
            <a:r>
              <a:rPr lang="ru-RU" sz="2800" dirty="0" smtClean="0"/>
              <a:t> и других внутренних органов, часто с развитием </a:t>
            </a:r>
            <a:r>
              <a:rPr lang="ru-RU" sz="2800" dirty="0" smtClean="0">
                <a:solidFill>
                  <a:srgbClr val="0066CC"/>
                </a:solidFill>
                <a:hlinkClick r:id="rId8"/>
              </a:rPr>
              <a:t>сепсиса</a:t>
            </a:r>
            <a:r>
              <a:rPr lang="ru-RU" sz="2800" dirty="0" smtClean="0"/>
              <a:t>. Заболевание характеризуется высокой </a:t>
            </a:r>
            <a:r>
              <a:rPr lang="ru-RU" sz="2800" dirty="0" smtClean="0">
                <a:solidFill>
                  <a:srgbClr val="0066CC"/>
                </a:solidFill>
                <a:hlinkClick r:id="rId9"/>
              </a:rPr>
              <a:t>летальностью</a:t>
            </a:r>
            <a:r>
              <a:rPr lang="ru-RU" sz="2800" dirty="0" smtClean="0"/>
              <a:t> и крайне высокой заразностью.</a:t>
            </a:r>
          </a:p>
          <a:p>
            <a:pPr algn="ctr">
              <a:spcBef>
                <a:spcPts val="700"/>
              </a:spcBef>
              <a:buClrTx/>
              <a:buFontTx/>
              <a:buNone/>
              <a:defRPr/>
            </a:pPr>
            <a:r>
              <a:rPr lang="ru-RU" sz="2800" dirty="0" smtClean="0"/>
              <a:t>Возбудителем является </a:t>
            </a:r>
            <a:r>
              <a:rPr lang="ru-RU" sz="2800" dirty="0" smtClean="0">
                <a:solidFill>
                  <a:srgbClr val="0066CC"/>
                </a:solidFill>
                <a:hlinkClick r:id="rId10"/>
              </a:rPr>
              <a:t>чумная палочка</a:t>
            </a:r>
            <a:r>
              <a:rPr lang="ru-RU" sz="2800" dirty="0" smtClean="0"/>
              <a:t> (</a:t>
            </a:r>
            <a:r>
              <a:rPr lang="ru-RU" sz="2800" dirty="0" smtClean="0">
                <a:solidFill>
                  <a:srgbClr val="0066CC"/>
                </a:solidFill>
                <a:hlinkClick r:id="rId11"/>
              </a:rPr>
              <a:t>лат.</a:t>
            </a:r>
            <a:r>
              <a:rPr lang="ru-RU" sz="2800" dirty="0" smtClean="0"/>
              <a:t> </a:t>
            </a:r>
            <a:r>
              <a:rPr lang="ru-RU" sz="2800" i="1" dirty="0" err="1" smtClean="0"/>
              <a:t>Yersinia</a:t>
            </a:r>
            <a:r>
              <a:rPr lang="ru-RU" sz="2800" i="1" dirty="0" smtClean="0"/>
              <a:t> </a:t>
            </a:r>
            <a:r>
              <a:rPr lang="ru-RU" sz="2800" i="1" dirty="0" err="1" smtClean="0"/>
              <a:t>pestis</a:t>
            </a:r>
            <a:r>
              <a:rPr lang="ru-RU" sz="2800" dirty="0" smtClean="0"/>
              <a:t>). </a:t>
            </a:r>
          </a:p>
        </p:txBody>
      </p:sp>
    </p:spTree>
    <p:extLst>
      <p:ext uri="{BB962C8B-B14F-4D97-AF65-F5344CB8AC3E}">
        <p14:creationId xmlns:p14="http://schemas.microsoft.com/office/powerpoint/2010/main" val="30733188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936104"/>
          </a:xfrm>
          <a:solidFill>
            <a:srgbClr val="00B0F0"/>
          </a:solidFill>
        </p:spPr>
        <p:txBody>
          <a:bodyPr>
            <a:normAutofit/>
          </a:bodyPr>
          <a:lstStyle/>
          <a:p>
            <a:pPr algn="r"/>
            <a:r>
              <a:rPr lang="de-DE" sz="2400" b="1" dirty="0">
                <a:latin typeface="Times New Roman" pitchFamily="18" charset="0"/>
                <a:cs typeface="Times New Roman" pitchFamily="18" charset="0"/>
              </a:rPr>
              <a:t>В </a:t>
            </a:r>
            <a:r>
              <a:rPr lang="de-DE" sz="2400" b="1" dirty="0" err="1">
                <a:latin typeface="Times New Roman" pitchFamily="18" charset="0"/>
                <a:cs typeface="Times New Roman" pitchFamily="18" charset="0"/>
              </a:rPr>
              <a:t>случае</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выявления</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больного</a:t>
            </a:r>
            <a:r>
              <a:rPr lang="de-DE" sz="2400" b="1" dirty="0">
                <a:latin typeface="Times New Roman" pitchFamily="18" charset="0"/>
                <a:cs typeface="Times New Roman" pitchFamily="18" charset="0"/>
              </a:rPr>
              <a:t> с </a:t>
            </a:r>
            <a:r>
              <a:rPr lang="de-DE" sz="2400" b="1" dirty="0" err="1">
                <a:latin typeface="Times New Roman" pitchFamily="18" charset="0"/>
                <a:cs typeface="Times New Roman" pitchFamily="18" charset="0"/>
              </a:rPr>
              <a:t>подозрением</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на</a:t>
            </a:r>
            <a:r>
              <a:rPr lang="de-DE"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ООИ:</a:t>
            </a:r>
            <a:endParaRPr lang="ru-RU" sz="2400" dirty="0"/>
          </a:p>
        </p:txBody>
      </p:sp>
      <p:sp>
        <p:nvSpPr>
          <p:cNvPr id="3" name="Объект 2"/>
          <p:cNvSpPr>
            <a:spLocks noGrp="1"/>
          </p:cNvSpPr>
          <p:nvPr>
            <p:ph idx="1"/>
          </p:nvPr>
        </p:nvSpPr>
        <p:spPr>
          <a:xfrm>
            <a:off x="457200" y="1052736"/>
            <a:ext cx="8229600" cy="5073427"/>
          </a:xfrm>
        </p:spPr>
        <p:txBody>
          <a:bodyPr>
            <a:normAutofit/>
          </a:bodyPr>
          <a:lstStyle/>
          <a:p>
            <a:pPr marL="0" indent="0">
              <a:buNone/>
            </a:pPr>
            <a:r>
              <a:rPr lang="de-DE" sz="2400" dirty="0">
                <a:latin typeface="Times New Roman" pitchFamily="18" charset="0"/>
                <a:cs typeface="Times New Roman" pitchFamily="18" charset="0"/>
              </a:rPr>
              <a:t>В </a:t>
            </a:r>
            <a:r>
              <a:rPr lang="de-DE" sz="2400" dirty="0" err="1">
                <a:latin typeface="Times New Roman" pitchFamily="18" charset="0"/>
                <a:cs typeface="Times New Roman" pitchFamily="18" charset="0"/>
              </a:rPr>
              <a:t>палате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где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выявлен</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больной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оспой</a:t>
            </a:r>
            <a:r>
              <a:rPr lang="de-DE" sz="2400" dirty="0">
                <a:latin typeface="Times New Roman" pitchFamily="18" charset="0"/>
                <a:cs typeface="Times New Roman" pitchFamily="18" charset="0"/>
              </a:rPr>
              <a:t>, </a:t>
            </a:r>
            <a:r>
              <a:rPr lang="de-DE" sz="2400" dirty="0">
                <a:latin typeface="Times New Roman" pitchFamily="18" charset="0"/>
                <a:cs typeface="Times New Roman" pitchFamily="18" charset="0"/>
                <a:hlinkClick r:id="rId2"/>
              </a:rPr>
              <a:t>КВГЛ</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человеческим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гриппом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вызванным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новым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подтипом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вируса</a:t>
            </a:r>
            <a:r>
              <a:rPr lang="de-DE" sz="2400" dirty="0">
                <a:latin typeface="Times New Roman" pitchFamily="18" charset="0"/>
                <a:cs typeface="Times New Roman" pitchFamily="18" charset="0"/>
              </a:rPr>
              <a:t>, </a:t>
            </a:r>
            <a:r>
              <a:rPr lang="de-DE" sz="2400" dirty="0">
                <a:latin typeface="Times New Roman" pitchFamily="18" charset="0"/>
                <a:cs typeface="Times New Roman" pitchFamily="18" charset="0"/>
                <a:hlinkClick r:id="rId3"/>
              </a:rPr>
              <a:t>ТОРС</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чумой</a:t>
            </a:r>
            <a:r>
              <a:rPr lang="de-DE" sz="2400" dirty="0">
                <a:latin typeface="Times New Roman" pitchFamily="18" charset="0"/>
                <a:cs typeface="Times New Roman" pitchFamily="18" charset="0"/>
              </a:rPr>
              <a:t>, </a:t>
            </a:r>
            <a:r>
              <a:rPr lang="de-DE" sz="2400" dirty="0" err="1" smtClean="0">
                <a:latin typeface="Times New Roman" pitchFamily="18" charset="0"/>
                <a:cs typeface="Times New Roman" pitchFamily="18" charset="0"/>
              </a:rPr>
              <a:t>холерой</a:t>
            </a:r>
            <a:r>
              <a:rPr lang="de-DE"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de-DE" sz="2400" dirty="0" err="1" smtClean="0">
                <a:latin typeface="Times New Roman" pitchFamily="18" charset="0"/>
                <a:cs typeface="Times New Roman" pitchFamily="18" charset="0"/>
              </a:rPr>
              <a:t>закрывают</a:t>
            </a:r>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двери</a:t>
            </a:r>
            <a:r>
              <a:rPr lang="de-DE" sz="2400" dirty="0">
                <a:latin typeface="Times New Roman" pitchFamily="18" charset="0"/>
                <a:cs typeface="Times New Roman" pitchFamily="18" charset="0"/>
              </a:rPr>
              <a:t> и </a:t>
            </a:r>
            <a:r>
              <a:rPr lang="de-DE" sz="2400" dirty="0" err="1">
                <a:latin typeface="Times New Roman" pitchFamily="18" charset="0"/>
                <a:cs typeface="Times New Roman" pitchFamily="18" charset="0"/>
              </a:rPr>
              <a:t>окна</a:t>
            </a:r>
            <a:r>
              <a:rPr lang="de-DE"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de-DE" sz="2400" dirty="0" err="1" smtClean="0">
                <a:latin typeface="Times New Roman" pitchFamily="18" charset="0"/>
                <a:cs typeface="Times New Roman" pitchFamily="18" charset="0"/>
              </a:rPr>
              <a:t>отключают</a:t>
            </a:r>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вентиляцию</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или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кондиционер</a:t>
            </a:r>
            <a:r>
              <a:rPr lang="de-DE"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прекращают</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слив</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жидкостей</a:t>
            </a:r>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канализацию</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без</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предварительного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обеззараживания</a:t>
            </a:r>
            <a:r>
              <a:rPr lang="de-DE"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de-DE" sz="2400" dirty="0" err="1" smtClean="0">
                <a:latin typeface="Times New Roman" pitchFamily="18" charset="0"/>
                <a:cs typeface="Times New Roman" pitchFamily="18" charset="0"/>
              </a:rPr>
              <a:t>проводят</a:t>
            </a:r>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текущую</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дезинфекцию</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обеззараживание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выделений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больного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смывных</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вод</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после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мытья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рук</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предметов</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ухода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за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больным</a:t>
            </a:r>
            <a:r>
              <a:rPr lang="de-DE" sz="2400" dirty="0">
                <a:latin typeface="Times New Roman" pitchFamily="18" charset="0"/>
                <a:cs typeface="Times New Roman" pitchFamily="18" charset="0"/>
              </a:rPr>
              <a:t> и </a:t>
            </a:r>
            <a:r>
              <a:rPr lang="de-DE" sz="2400" dirty="0" err="1">
                <a:latin typeface="Times New Roman" pitchFamily="18" charset="0"/>
                <a:cs typeface="Times New Roman" pitchFamily="18" charset="0"/>
              </a:rPr>
              <a:t>т.д</a:t>
            </a:r>
            <a:r>
              <a:rPr lang="de-DE"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9702711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720080"/>
          </a:xfrm>
          <a:solidFill>
            <a:srgbClr val="00B0F0"/>
          </a:solidFill>
        </p:spPr>
        <p:txBody>
          <a:bodyPr>
            <a:normAutofit/>
          </a:bodyPr>
          <a:lstStyle/>
          <a:p>
            <a:r>
              <a:rPr lang="de-DE" sz="1800" b="1" dirty="0" smtClean="0">
                <a:latin typeface="Times New Roman" pitchFamily="18" charset="0"/>
                <a:cs typeface="Times New Roman" pitchFamily="18" charset="0"/>
              </a:rPr>
              <a:t>В </a:t>
            </a:r>
            <a:r>
              <a:rPr lang="de-DE" sz="1800" b="1" dirty="0" err="1">
                <a:latin typeface="Times New Roman" pitchFamily="18" charset="0"/>
                <a:cs typeface="Times New Roman" pitchFamily="18" charset="0"/>
              </a:rPr>
              <a:t>случае</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выявления</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больного</a:t>
            </a:r>
            <a:r>
              <a:rPr lang="de-DE" sz="1800" b="1" dirty="0">
                <a:latin typeface="Times New Roman" pitchFamily="18" charset="0"/>
                <a:cs typeface="Times New Roman" pitchFamily="18" charset="0"/>
              </a:rPr>
              <a:t> с </a:t>
            </a:r>
            <a:r>
              <a:rPr lang="de-DE" sz="1800" b="1" dirty="0" err="1">
                <a:latin typeface="Times New Roman" pitchFamily="18" charset="0"/>
                <a:cs typeface="Times New Roman" pitchFamily="18" charset="0"/>
              </a:rPr>
              <a:t>подозрением</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на</a:t>
            </a:r>
            <a:r>
              <a:rPr lang="de-DE" sz="1800" b="1" dirty="0">
                <a:latin typeface="Times New Roman" pitchFamily="18" charset="0"/>
                <a:cs typeface="Times New Roman" pitchFamily="18" charset="0"/>
              </a:rPr>
              <a:t> </a:t>
            </a:r>
            <a:r>
              <a:rPr lang="ru-RU" sz="1800" b="1" dirty="0" smtClean="0">
                <a:latin typeface="Times New Roman" pitchFamily="18" charset="0"/>
                <a:cs typeface="Times New Roman" pitchFamily="18" charset="0"/>
              </a:rPr>
              <a:t>ООИ(продолжение):</a:t>
            </a:r>
            <a:endParaRPr lang="ru-RU" sz="1800" dirty="0"/>
          </a:p>
        </p:txBody>
      </p:sp>
      <p:sp>
        <p:nvSpPr>
          <p:cNvPr id="3" name="Объект 2"/>
          <p:cNvSpPr>
            <a:spLocks noGrp="1"/>
          </p:cNvSpPr>
          <p:nvPr>
            <p:ph idx="1"/>
          </p:nvPr>
        </p:nvSpPr>
        <p:spPr>
          <a:xfrm>
            <a:off x="457200" y="908720"/>
            <a:ext cx="8229600" cy="5217443"/>
          </a:xfrm>
        </p:spPr>
        <p:txBody>
          <a:bodyPr>
            <a:normAutofit fontScale="62500" lnSpcReduction="20000"/>
          </a:bodyPr>
          <a:lstStyle/>
          <a:p>
            <a:r>
              <a:rPr lang="de-DE" dirty="0" err="1">
                <a:latin typeface="Times New Roman" pitchFamily="18" charset="0"/>
                <a:cs typeface="Times New Roman" pitchFamily="18" charset="0"/>
              </a:rPr>
              <a:t>Временно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запрещают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вход</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медицинское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учреждение</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выход</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из</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него</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Закрывают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двери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всего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отделения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этажа</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котором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выявлен</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условии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полной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его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изоляции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других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помещений</a:t>
            </a:r>
            <a:r>
              <a:rPr lang="de-DE"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de-DE" dirty="0" err="1" smtClean="0">
                <a:latin typeface="Times New Roman" pitchFamily="18" charset="0"/>
                <a:cs typeface="Times New Roman" pitchFamily="18" charset="0"/>
              </a:rPr>
              <a:t>На</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входных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дверях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учреждения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необходимо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вывесить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объявление</a:t>
            </a:r>
            <a:r>
              <a:rPr lang="de-DE" dirty="0">
                <a:latin typeface="Times New Roman" pitchFamily="18" charset="0"/>
                <a:cs typeface="Times New Roman" pitchFamily="18" charset="0"/>
              </a:rPr>
              <a:t> о </a:t>
            </a:r>
            <a:r>
              <a:rPr lang="de-DE" dirty="0" err="1">
                <a:latin typeface="Times New Roman" pitchFamily="18" charset="0"/>
                <a:cs typeface="Times New Roman" pitchFamily="18" charset="0"/>
              </a:rPr>
              <a:t>временном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его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закрытии</a:t>
            </a:r>
            <a:r>
              <a:rPr lang="de-DE"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Прекращают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сообщение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между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этажами</a:t>
            </a:r>
            <a:r>
              <a:rPr lang="de-DE"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de-DE" dirty="0" err="1" smtClean="0">
                <a:latin typeface="Times New Roman" pitchFamily="18" charset="0"/>
                <a:cs typeface="Times New Roman" pitchFamily="18" charset="0"/>
              </a:rPr>
              <a:t>Выставляют</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посты</a:t>
            </a:r>
            <a:r>
              <a:rPr lang="de-DE" dirty="0">
                <a:latin typeface="Times New Roman" pitchFamily="18" charset="0"/>
                <a:cs typeface="Times New Roman" pitchFamily="18" charset="0"/>
              </a:rPr>
              <a:t> у </a:t>
            </a:r>
            <a:r>
              <a:rPr lang="de-DE" dirty="0" err="1">
                <a:latin typeface="Times New Roman" pitchFamily="18" charset="0"/>
                <a:cs typeface="Times New Roman" pitchFamily="18" charset="0"/>
              </a:rPr>
              <a:t>палаты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где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находится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больной</a:t>
            </a:r>
            <a:r>
              <a:rPr lang="de-DE" dirty="0">
                <a:latin typeface="Times New Roman" pitchFamily="18" charset="0"/>
                <a:cs typeface="Times New Roman" pitchFamily="18" charset="0"/>
              </a:rPr>
              <a:t>, у </a:t>
            </a:r>
            <a:r>
              <a:rPr lang="de-DE" dirty="0" err="1">
                <a:latin typeface="Times New Roman" pitchFamily="18" charset="0"/>
                <a:cs typeface="Times New Roman" pitchFamily="18" charset="0"/>
              </a:rPr>
              <a:t>входных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дверей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больницы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отделения</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этажах</a:t>
            </a:r>
            <a:r>
              <a:rPr lang="de-DE"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de-DE" dirty="0" err="1" smtClean="0">
                <a:latin typeface="Times New Roman" pitchFamily="18" charset="0"/>
                <a:cs typeface="Times New Roman" pitchFamily="18" charset="0"/>
              </a:rPr>
              <a:t>Запрещают</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хождение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внутри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отделения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где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выявлен</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больной</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выход</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из</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него</a:t>
            </a:r>
            <a:r>
              <a:rPr lang="de-DE"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de-DE" dirty="0" err="1" smtClean="0">
                <a:latin typeface="Times New Roman" pitchFamily="18" charset="0"/>
                <a:cs typeface="Times New Roman" pitchFamily="18" charset="0"/>
              </a:rPr>
              <a:t>Временно</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прекращают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прием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выписку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выдачу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трупов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посещение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родственниками</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другими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лицами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запрещают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вынос</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вещей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из</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палаты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передачу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историй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болезни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проведения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заключительной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дезинфекции</a:t>
            </a:r>
            <a:r>
              <a:rPr lang="de-DE"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de-DE" dirty="0" err="1" smtClean="0">
                <a:latin typeface="Times New Roman" pitchFamily="18" charset="0"/>
                <a:cs typeface="Times New Roman" pitchFamily="18" charset="0"/>
              </a:rPr>
              <a:t>Прием</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больных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жизненным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показаниям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проводят</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изолированных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общего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потока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помещениях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имеющих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отдельный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вход</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8316120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endParaRPr lang="ru-RU" dirty="0"/>
          </a:p>
        </p:txBody>
      </p:sp>
      <p:sp>
        <p:nvSpPr>
          <p:cNvPr id="3" name="Объект 2"/>
          <p:cNvSpPr>
            <a:spLocks noGrp="1"/>
          </p:cNvSpPr>
          <p:nvPr>
            <p:ph idx="1"/>
          </p:nvPr>
        </p:nvSpPr>
        <p:spPr>
          <a:xfrm>
            <a:off x="457200" y="836712"/>
            <a:ext cx="8229600" cy="5289451"/>
          </a:xfrm>
        </p:spPr>
        <p:txBody>
          <a:bodyPr>
            <a:normAutofit fontScale="62500" lnSpcReduction="20000"/>
          </a:bodyPr>
          <a:lstStyle/>
          <a:p>
            <a:pPr fontAlgn="base"/>
            <a:r>
              <a:rPr lang="de-DE" b="1" dirty="0" err="1">
                <a:latin typeface="Times New Roman" pitchFamily="18" charset="0"/>
                <a:cs typeface="Times New Roman" pitchFamily="18" charset="0"/>
              </a:rPr>
              <a:t>Лица</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контактировавшие</a:t>
            </a:r>
            <a:r>
              <a:rPr lang="de-DE" b="1" dirty="0">
                <a:latin typeface="Times New Roman" pitchFamily="18" charset="0"/>
                <a:cs typeface="Times New Roman" pitchFamily="18" charset="0"/>
              </a:rPr>
              <a:t> с </a:t>
            </a:r>
            <a:r>
              <a:rPr lang="de-DE" b="1" dirty="0" err="1">
                <a:latin typeface="Times New Roman" pitchFamily="18" charset="0"/>
                <a:cs typeface="Times New Roman" pitchFamily="18" charset="0"/>
              </a:rPr>
              <a:t>больным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оспой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человеческим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гриппом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вызванным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новым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подтипом</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вируса</a:t>
            </a:r>
            <a:r>
              <a:rPr lang="de-DE" b="1" dirty="0">
                <a:latin typeface="Times New Roman" pitchFamily="18" charset="0"/>
                <a:cs typeface="Times New Roman" pitchFamily="18" charset="0"/>
              </a:rPr>
              <a:t>, ТОРС, </a:t>
            </a:r>
            <a:r>
              <a:rPr lang="de-DE" b="1" dirty="0" err="1">
                <a:latin typeface="Times New Roman" pitchFamily="18" charset="0"/>
                <a:cs typeface="Times New Roman" pitchFamily="18" charset="0"/>
              </a:rPr>
              <a:t>чумой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холерой</a:t>
            </a:r>
            <a:r>
              <a:rPr lang="de-DE" b="1" dirty="0">
                <a:latin typeface="Times New Roman" pitchFamily="18" charset="0"/>
                <a:cs typeface="Times New Roman" pitchFamily="18" charset="0"/>
              </a:rPr>
              <a:t>, КВГЛ </a:t>
            </a:r>
            <a:r>
              <a:rPr lang="de-DE" b="1" dirty="0" err="1">
                <a:latin typeface="Times New Roman" pitchFamily="18" charset="0"/>
                <a:cs typeface="Times New Roman" pitchFamily="18" charset="0"/>
              </a:rPr>
              <a:t>подлежат</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изоляции</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err="1">
                <a:latin typeface="Times New Roman" pitchFamily="18" charset="0"/>
                <a:cs typeface="Times New Roman" pitchFamily="18" charset="0"/>
              </a:rPr>
              <a:t>За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лицами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контактировавшими</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больными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Крымской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геморрагической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лихорадкой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менингококковой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инфекцией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желтой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лихорадкой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лихорадкой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Денге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лихорадкой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Рифт-Валли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малярией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полиомиелитом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вызванным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диким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полиовирусом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устанавливают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медицинское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наблюдение</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err="1">
                <a:latin typeface="Times New Roman" pitchFamily="18" charset="0"/>
                <a:cs typeface="Times New Roman" pitchFamily="18" charset="0"/>
              </a:rPr>
              <a:t>Лица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имевшие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контакт</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больным</a:t>
            </a:r>
            <a:r>
              <a:rPr lang="de-DE" dirty="0">
                <a:latin typeface="Times New Roman" pitchFamily="18" charset="0"/>
                <a:cs typeface="Times New Roman" pitchFamily="18" charset="0"/>
              </a:rPr>
              <a:t> </a:t>
            </a:r>
            <a:r>
              <a:rPr lang="de-DE" b="1" dirty="0" err="1">
                <a:latin typeface="Times New Roman" pitchFamily="18" charset="0"/>
                <a:cs typeface="Times New Roman" pitchFamily="18" charset="0"/>
              </a:rPr>
              <a:t>холерой</a:t>
            </a:r>
            <a:r>
              <a:rPr lang="de-DE" b="1" dirty="0">
                <a:latin typeface="Times New Roman" pitchFamily="18" charset="0"/>
                <a:cs typeface="Times New Roman" pitchFamily="18" charset="0"/>
              </a:rPr>
              <a:t> </a:t>
            </a:r>
            <a:r>
              <a:rPr lang="de-DE" dirty="0">
                <a:latin typeface="Times New Roman" pitchFamily="18" charset="0"/>
                <a:cs typeface="Times New Roman" pitchFamily="18" charset="0"/>
              </a:rPr>
              <a:t>(</a:t>
            </a:r>
            <a:r>
              <a:rPr lang="de-DE" dirty="0" err="1">
                <a:latin typeface="Times New Roman" pitchFamily="18" charset="0"/>
                <a:cs typeface="Times New Roman" pitchFamily="18" charset="0"/>
              </a:rPr>
              <a:t>вибриононосителем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могут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быть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изолированы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оставлены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под</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медицинским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наблюдением</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err="1">
                <a:latin typeface="Times New Roman" pitchFamily="18" charset="0"/>
                <a:cs typeface="Times New Roman" pitchFamily="18" charset="0"/>
              </a:rPr>
              <a:t>При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выявлении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подозрительного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малярию</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желтую</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лихорадку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лихорадки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Западного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Нила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Денге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Рифт-Валли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принимают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меры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для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его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госпитализации</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инфекционный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стационар</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любом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случае</a:t>
            </a:r>
            <a:r>
              <a:rPr lang="de-DE" dirty="0">
                <a:latin typeface="Times New Roman" pitchFamily="18" charset="0"/>
                <a:cs typeface="Times New Roman" pitchFamily="18" charset="0"/>
              </a:rPr>
              <a:t> у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подозрением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малярию</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необходимо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взять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кровь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исследование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мазок</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толстая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капля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помещают</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палату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бокс</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недоступный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для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комаров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пробы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крови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передают</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лабораторию</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1456252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rgbClr val="00B0F0"/>
          </a:solidFill>
        </p:spPr>
        <p:txBody>
          <a:bodyPr>
            <a:normAutofit/>
          </a:bodyPr>
          <a:lstStyle/>
          <a:p>
            <a:r>
              <a:rPr lang="de-DE" sz="2400" b="1" dirty="0" err="1">
                <a:latin typeface="Times New Roman" pitchFamily="18" charset="0"/>
                <a:cs typeface="Times New Roman" pitchFamily="18" charset="0"/>
              </a:rPr>
              <a:t>Мероприятия</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при</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выявлении</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больного</a:t>
            </a:r>
            <a:r>
              <a:rPr lang="de-DE" sz="2400" b="1" dirty="0">
                <a:latin typeface="Times New Roman" pitchFamily="18" charset="0"/>
                <a:cs typeface="Times New Roman" pitchFamily="18" charset="0"/>
              </a:rPr>
              <a:t> в </a:t>
            </a:r>
            <a:r>
              <a:rPr lang="de-DE" sz="2400" b="1" dirty="0" err="1" smtClean="0">
                <a:latin typeface="Times New Roman" pitchFamily="18" charset="0"/>
                <a:cs typeface="Times New Roman" pitchFamily="18" charset="0"/>
              </a:rPr>
              <a:t>ФАПе</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457200" y="1196752"/>
            <a:ext cx="8229600" cy="4929411"/>
          </a:xfrm>
        </p:spPr>
        <p:txBody>
          <a:bodyPr>
            <a:noAutofit/>
          </a:bodyPr>
          <a:lstStyle/>
          <a:p>
            <a:pPr fontAlgn="base"/>
            <a:r>
              <a:rPr lang="ru-RU" sz="1800" dirty="0" smtClean="0">
                <a:latin typeface="Times New Roman" pitchFamily="18" charset="0"/>
                <a:cs typeface="Times New Roman" pitchFamily="18" charset="0"/>
              </a:rPr>
              <a:t>ФАП </a:t>
            </a:r>
            <a:r>
              <a:rPr lang="de-DE" sz="1800" dirty="0" err="1" smtClean="0">
                <a:latin typeface="Times New Roman" pitchFamily="18" charset="0"/>
                <a:cs typeface="Times New Roman" pitchFamily="18" charset="0"/>
              </a:rPr>
              <a:t>немедленно</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закрывается</a:t>
            </a:r>
            <a:r>
              <a:rPr lang="de-DE"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fontAlgn="base"/>
            <a:r>
              <a:rPr lang="de-DE" sz="1800" dirty="0" err="1" smtClean="0">
                <a:latin typeface="Times New Roman" pitchFamily="18" charset="0"/>
                <a:cs typeface="Times New Roman" pitchFamily="18" charset="0"/>
              </a:rPr>
              <a:t>Вход</a:t>
            </a:r>
            <a:r>
              <a:rPr lang="de-DE" sz="1800" dirty="0" smtClean="0">
                <a:latin typeface="Times New Roman" pitchFamily="18" charset="0"/>
                <a:cs typeface="Times New Roman" pitchFamily="18" charset="0"/>
              </a:rPr>
              <a:t> </a:t>
            </a:r>
            <a:r>
              <a:rPr lang="de-DE" sz="1800" dirty="0">
                <a:latin typeface="Times New Roman" pitchFamily="18" charset="0"/>
                <a:cs typeface="Times New Roman" pitchFamily="18" charset="0"/>
              </a:rPr>
              <a:t>и </a:t>
            </a:r>
            <a:r>
              <a:rPr lang="de-DE" sz="1800" dirty="0" err="1">
                <a:latin typeface="Times New Roman" pitchFamily="18" charset="0"/>
                <a:cs typeface="Times New Roman" pitchFamily="18" charset="0"/>
              </a:rPr>
              <a:t>выход</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из</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него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прекращают</a:t>
            </a:r>
            <a:r>
              <a:rPr lang="de-DE"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fontAlgn="base"/>
            <a:r>
              <a:rPr lang="de-DE" sz="1800" dirty="0" err="1" smtClean="0">
                <a:latin typeface="Times New Roman" pitchFamily="18" charset="0"/>
                <a:cs typeface="Times New Roman" pitchFamily="18" charset="0"/>
              </a:rPr>
              <a:t>Все</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лица</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находившиеся</a:t>
            </a:r>
            <a:r>
              <a:rPr lang="de-DE" sz="1800" dirty="0">
                <a:latin typeface="Times New Roman" pitchFamily="18" charset="0"/>
                <a:cs typeface="Times New Roman" pitchFamily="18" charset="0"/>
              </a:rPr>
              <a:t> </a:t>
            </a:r>
            <a:r>
              <a:rPr lang="de-DE" sz="1800" dirty="0" smtClean="0">
                <a:latin typeface="Times New Roman" pitchFamily="18" charset="0"/>
                <a:cs typeface="Times New Roman" pitchFamily="18" charset="0"/>
              </a:rPr>
              <a:t>в </a:t>
            </a:r>
            <a:r>
              <a:rPr lang="de-DE" sz="1800" dirty="0" err="1">
                <a:latin typeface="Times New Roman" pitchFamily="18" charset="0"/>
                <a:cs typeface="Times New Roman" pitchFamily="18" charset="0"/>
              </a:rPr>
              <a:t>помещении</a:t>
            </a:r>
            <a:r>
              <a:rPr lang="de-DE" sz="1800" dirty="0">
                <a:latin typeface="Times New Roman" pitchFamily="18" charset="0"/>
                <a:cs typeface="Times New Roman" pitchFamily="18" charset="0"/>
              </a:rPr>
              <a:t> </a:t>
            </a:r>
            <a:r>
              <a:rPr lang="de-DE" sz="1800" u="sng" dirty="0" err="1">
                <a:latin typeface="Times New Roman" pitchFamily="18" charset="0"/>
                <a:cs typeface="Times New Roman" pitchFamily="18" charset="0"/>
                <a:hlinkClick r:id="rId2"/>
              </a:rPr>
              <a:t>ФАПа</a:t>
            </a:r>
            <a:r>
              <a:rPr lang="de-DE" sz="1800" dirty="0">
                <a:latin typeface="Times New Roman" pitchFamily="18" charset="0"/>
                <a:cs typeface="Times New Roman" pitchFamily="18" charset="0"/>
              </a:rPr>
              <a:t> </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считаются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контактными</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их</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берут</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на</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учет</a:t>
            </a:r>
            <a:r>
              <a:rPr lang="de-DE" sz="1800" dirty="0">
                <a:latin typeface="Times New Roman" pitchFamily="18" charset="0"/>
                <a:cs typeface="Times New Roman" pitchFamily="18" charset="0"/>
              </a:rPr>
              <a:t> с </a:t>
            </a:r>
            <a:r>
              <a:rPr lang="de-DE" sz="1800" dirty="0" err="1">
                <a:latin typeface="Times New Roman" pitchFamily="18" charset="0"/>
                <a:cs typeface="Times New Roman" pitchFamily="18" charset="0"/>
              </a:rPr>
              <a:t>последующей</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изоляцией</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или</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медицинским</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наблюдением</a:t>
            </a:r>
            <a:r>
              <a:rPr lang="de-DE"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fontAlgn="base"/>
            <a:r>
              <a:rPr lang="de-DE" sz="1800" dirty="0" smtClean="0">
                <a:latin typeface="Times New Roman" pitchFamily="18" charset="0"/>
                <a:cs typeface="Times New Roman" pitchFamily="18" charset="0"/>
              </a:rPr>
              <a:t>О </a:t>
            </a:r>
            <a:r>
              <a:rPr lang="de-DE" sz="1800" dirty="0" err="1">
                <a:latin typeface="Times New Roman" pitchFamily="18" charset="0"/>
                <a:cs typeface="Times New Roman" pitchFamily="18" charset="0"/>
              </a:rPr>
              <a:t>выявлении</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больного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фельдшер</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сообщает</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телефону</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или</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нарочным</a:t>
            </a:r>
            <a:r>
              <a:rPr lang="de-DE" sz="1800" dirty="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главному</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врачу</a:t>
            </a:r>
            <a:r>
              <a:rPr lang="de-DE"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ЦРБ</a:t>
            </a:r>
            <a:r>
              <a:rPr lang="de-DE" sz="1800" dirty="0" smtClean="0">
                <a:latin typeface="Times New Roman" pitchFamily="18" charset="0"/>
                <a:cs typeface="Times New Roman" pitchFamily="18" charset="0"/>
              </a:rPr>
              <a:t>(</a:t>
            </a:r>
            <a:r>
              <a:rPr lang="de-DE" sz="1800" dirty="0" err="1" smtClean="0">
                <a:latin typeface="Times New Roman" pitchFamily="18" charset="0"/>
                <a:cs typeface="Times New Roman" pitchFamily="18" charset="0"/>
              </a:rPr>
              <a:t>или</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лицам</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их</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замещающим</a:t>
            </a:r>
            <a:r>
              <a:rPr lang="de-DE" sz="1800" dirty="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fontAlgn="base"/>
            <a:r>
              <a:rPr lang="de-DE" sz="1800" dirty="0" err="1">
                <a:latin typeface="Times New Roman" pitchFamily="18" charset="0"/>
                <a:cs typeface="Times New Roman" pitchFamily="18" charset="0"/>
              </a:rPr>
              <a:t>При</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тяжелой</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форме</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заболевания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больному</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оказывается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необходимая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экстренная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медицинская</a:t>
            </a:r>
            <a:r>
              <a:rPr lang="de-DE" sz="1800" dirty="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помощь</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не</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дожидаясь</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прибытия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врача</a:t>
            </a:r>
            <a:r>
              <a:rPr lang="de-DE"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fontAlgn="base"/>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Фельдшер</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остается</a:t>
            </a:r>
            <a:r>
              <a:rPr lang="de-DE" sz="1800" dirty="0">
                <a:latin typeface="Times New Roman" pitchFamily="18" charset="0"/>
                <a:cs typeface="Times New Roman" pitchFamily="18" charset="0"/>
              </a:rPr>
              <a:t> с </a:t>
            </a:r>
            <a:r>
              <a:rPr lang="de-DE" sz="1800" dirty="0" err="1">
                <a:latin typeface="Times New Roman" pitchFamily="18" charset="0"/>
                <a:cs typeface="Times New Roman" pitchFamily="18" charset="0"/>
              </a:rPr>
              <a:t>больным</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до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прибытия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врачебной</a:t>
            </a:r>
            <a:r>
              <a:rPr lang="de-DE" sz="1800" dirty="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бригады</a:t>
            </a:r>
            <a:r>
              <a:rPr lang="ru-RU" sz="1800" dirty="0" smtClean="0">
                <a:latin typeface="Times New Roman" pitchFamily="18" charset="0"/>
                <a:cs typeface="Times New Roman" pitchFamily="18" charset="0"/>
              </a:rPr>
              <a:t>,с</a:t>
            </a:r>
            <a:r>
              <a:rPr lang="de-DE" sz="1800" dirty="0" err="1" smtClean="0">
                <a:latin typeface="Times New Roman" pitchFamily="18" charset="0"/>
                <a:cs typeface="Times New Roman" pitchFamily="18" charset="0"/>
              </a:rPr>
              <a:t>облюд</a:t>
            </a:r>
            <a:r>
              <a:rPr lang="ru-RU" sz="1800" dirty="0" err="1" smtClean="0">
                <a:latin typeface="Times New Roman" pitchFamily="18" charset="0"/>
                <a:cs typeface="Times New Roman" pitchFamily="18" charset="0"/>
              </a:rPr>
              <a:t>ая</a:t>
            </a:r>
            <a:r>
              <a:rPr lang="ru-RU" sz="1800" dirty="0" smtClean="0">
                <a:latin typeface="Times New Roman" pitchFamily="18" charset="0"/>
                <a:cs typeface="Times New Roman" pitchFamily="18" charset="0"/>
              </a:rPr>
              <a:t> </a:t>
            </a:r>
            <a:r>
              <a:rPr lang="de-DE"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мер</a:t>
            </a:r>
            <a:r>
              <a:rPr lang="ru-RU" sz="1800" dirty="0" smtClean="0">
                <a:latin typeface="Times New Roman" pitchFamily="18" charset="0"/>
                <a:cs typeface="Times New Roman" pitchFamily="18" charset="0"/>
              </a:rPr>
              <a:t>ы</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личной</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профилактики</a:t>
            </a:r>
            <a:r>
              <a:rPr lang="de-DE" sz="1800" dirty="0">
                <a:latin typeface="Times New Roman" pitchFamily="18" charset="0"/>
                <a:cs typeface="Times New Roman" pitchFamily="18" charset="0"/>
              </a:rPr>
              <a:t>, </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лечения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больного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надевание</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защитного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костюма</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выявление</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контактных</a:t>
            </a:r>
            <a:r>
              <a:rPr lang="de-DE" sz="1800" dirty="0">
                <a:latin typeface="Times New Roman" pitchFamily="18" charset="0"/>
                <a:cs typeface="Times New Roman" pitchFamily="18" charset="0"/>
              </a:rPr>
              <a:t>, </a:t>
            </a:r>
            <a:r>
              <a:rPr lang="de-DE" sz="1800" dirty="0" err="1" smtClean="0">
                <a:latin typeface="Times New Roman" pitchFamily="18" charset="0"/>
                <a:cs typeface="Times New Roman" pitchFamily="18" charset="0"/>
              </a:rPr>
              <a:t>текущ</a:t>
            </a:r>
            <a:r>
              <a:rPr lang="ru-RU" sz="1800" dirty="0" smtClean="0">
                <a:latin typeface="Times New Roman" pitchFamily="18" charset="0"/>
                <a:cs typeface="Times New Roman" pitchFamily="18" charset="0"/>
              </a:rPr>
              <a:t>ей</a:t>
            </a:r>
            <a:r>
              <a:rPr lang="de-DE"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дезинфекци</a:t>
            </a:r>
            <a:r>
              <a:rPr lang="ru-RU" sz="1800" dirty="0" smtClean="0">
                <a:latin typeface="Times New Roman" pitchFamily="18" charset="0"/>
                <a:cs typeface="Times New Roman" pitchFamily="18" charset="0"/>
              </a:rPr>
              <a:t>и.</a:t>
            </a:r>
            <a:endParaRPr lang="ru-RU" sz="1800" dirty="0">
              <a:latin typeface="Times New Roman" pitchFamily="18" charset="0"/>
              <a:cs typeface="Times New Roman" pitchFamily="18" charset="0"/>
            </a:endParaRPr>
          </a:p>
          <a:p>
            <a:pPr fontAlgn="base"/>
            <a:r>
              <a:rPr lang="de-DE" sz="1800" dirty="0" err="1">
                <a:latin typeface="Times New Roman" pitchFamily="18" charset="0"/>
                <a:cs typeface="Times New Roman" pitchFamily="18" charset="0"/>
              </a:rPr>
              <a:t>Так</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как</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на</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ФАПе</a:t>
            </a:r>
            <a:r>
              <a:rPr lang="de-DE" sz="1800" dirty="0">
                <a:latin typeface="Times New Roman" pitchFamily="18" charset="0"/>
                <a:cs typeface="Times New Roman" pitchFamily="18" charset="0"/>
              </a:rPr>
              <a:t> </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медработник</a:t>
            </a:r>
            <a:r>
              <a:rPr lang="de-DE" sz="1800" dirty="0">
                <a:latin typeface="Times New Roman" pitchFamily="18" charset="0"/>
                <a:cs typeface="Times New Roman" pitchFamily="18" charset="0"/>
              </a:rPr>
              <a:t> в </a:t>
            </a:r>
            <a:r>
              <a:rPr lang="de-DE" sz="1800" dirty="0" err="1">
                <a:latin typeface="Times New Roman" pitchFamily="18" charset="0"/>
                <a:cs typeface="Times New Roman" pitchFamily="18" charset="0"/>
              </a:rPr>
              <a:t>момент</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выявления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больного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может</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быть</a:t>
            </a:r>
            <a:r>
              <a:rPr lang="de-DE" sz="1800" dirty="0">
                <a:latin typeface="Times New Roman" pitchFamily="18" charset="0"/>
                <a:cs typeface="Times New Roman" pitchFamily="18" charset="0"/>
              </a:rPr>
              <a:t> в </a:t>
            </a:r>
            <a:r>
              <a:rPr lang="de-DE" sz="1800" dirty="0" err="1">
                <a:latin typeface="Times New Roman" pitchFamily="18" charset="0"/>
                <a:cs typeface="Times New Roman" pitchFamily="18" charset="0"/>
              </a:rPr>
              <a:t>единственном</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числе</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то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для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проведения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первичных</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противоэпидемических</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мероприятий</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он</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может</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покинуть</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временно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свой</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кабинет</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предварительно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сняв</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контаминированную</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одежду</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медицинский</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халат</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косынку</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или</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шапочку</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поместив</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их</a:t>
            </a:r>
            <a:r>
              <a:rPr lang="de-DE" sz="1800" dirty="0">
                <a:latin typeface="Times New Roman" pitchFamily="18" charset="0"/>
                <a:cs typeface="Times New Roman" pitchFamily="18" charset="0"/>
              </a:rPr>
              <a:t> в </a:t>
            </a:r>
            <a:r>
              <a:rPr lang="de-DE" sz="1800" dirty="0" err="1">
                <a:latin typeface="Times New Roman" pitchFamily="18" charset="0"/>
                <a:cs typeface="Times New Roman" pitchFamily="18" charset="0"/>
              </a:rPr>
              <a:t>дезинфицирующий</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раствор</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обработать</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открытые</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части</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лица</a:t>
            </a:r>
            <a:r>
              <a:rPr lang="de-DE" sz="1800" dirty="0">
                <a:latin typeface="Times New Roman" pitchFamily="18" charset="0"/>
                <a:cs typeface="Times New Roman" pitchFamily="18" charset="0"/>
              </a:rPr>
              <a:t> и </a:t>
            </a:r>
            <a:r>
              <a:rPr lang="de-DE" sz="1800" dirty="0" err="1">
                <a:latin typeface="Times New Roman" pitchFamily="18" charset="0"/>
                <a:cs typeface="Times New Roman" pitchFamily="18" charset="0"/>
              </a:rPr>
              <a:t>провести</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другие</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виды</a:t>
            </a:r>
            <a:r>
              <a:rPr lang="de-DE" sz="1800" dirty="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обработок</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переодеться</a:t>
            </a:r>
            <a:r>
              <a:rPr lang="de-DE" sz="1800" dirty="0">
                <a:latin typeface="Times New Roman" pitchFamily="18" charset="0"/>
                <a:cs typeface="Times New Roman" pitchFamily="18" charset="0"/>
              </a:rPr>
              <a:t> в </a:t>
            </a:r>
            <a:r>
              <a:rPr lang="de-DE" sz="1800" dirty="0" err="1">
                <a:latin typeface="Times New Roman" pitchFamily="18" charset="0"/>
                <a:cs typeface="Times New Roman" pitchFamily="18" charset="0"/>
              </a:rPr>
              <a:t>чистую</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защитную</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одежду</a:t>
            </a:r>
            <a:r>
              <a:rPr lang="de-DE" sz="1800" dirty="0">
                <a:latin typeface="Times New Roman" pitchFamily="18" charset="0"/>
                <a:cs typeface="Times New Roman" pitchFamily="18" charset="0"/>
              </a:rPr>
              <a:t>.</a:t>
            </a:r>
            <a:endParaRPr lang="ru-RU" sz="18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3505602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a:solidFill>
            <a:srgbClr val="00B0F0"/>
          </a:solidFill>
        </p:spPr>
        <p:txBody>
          <a:bodyPr>
            <a:normAutofit fontScale="90000"/>
          </a:bodyPr>
          <a:lstStyle/>
          <a:p>
            <a:r>
              <a:rPr lang="de-DE" b="1" dirty="0" smtClean="0"/>
              <a:t> </a:t>
            </a:r>
            <a:r>
              <a:rPr lang="de-DE" sz="2200" b="1" dirty="0" err="1">
                <a:latin typeface="Times New Roman" pitchFamily="18" charset="0"/>
                <a:cs typeface="Times New Roman" pitchFamily="18" charset="0"/>
              </a:rPr>
              <a:t>Мероприятия</a:t>
            </a:r>
            <a:r>
              <a:rPr lang="de-DE" sz="2200" b="1" dirty="0">
                <a:latin typeface="Times New Roman" pitchFamily="18" charset="0"/>
                <a:cs typeface="Times New Roman" pitchFamily="18" charset="0"/>
              </a:rPr>
              <a:t> </a:t>
            </a:r>
            <a:r>
              <a:rPr lang="de-DE" sz="2200" b="1" dirty="0" err="1">
                <a:latin typeface="Times New Roman" pitchFamily="18" charset="0"/>
                <a:cs typeface="Times New Roman" pitchFamily="18" charset="0"/>
              </a:rPr>
              <a:t>при</a:t>
            </a:r>
            <a:r>
              <a:rPr lang="de-DE" sz="2200" b="1" dirty="0">
                <a:latin typeface="Times New Roman" pitchFamily="18" charset="0"/>
                <a:cs typeface="Times New Roman" pitchFamily="18" charset="0"/>
              </a:rPr>
              <a:t> </a:t>
            </a:r>
            <a:r>
              <a:rPr lang="de-DE" sz="2200" b="1" dirty="0" err="1">
                <a:latin typeface="Times New Roman" pitchFamily="18" charset="0"/>
                <a:cs typeface="Times New Roman" pitchFamily="18" charset="0"/>
              </a:rPr>
              <a:t>выявлению</a:t>
            </a:r>
            <a:r>
              <a:rPr lang="de-DE" sz="2200" b="1" dirty="0">
                <a:latin typeface="Times New Roman" pitchFamily="18" charset="0"/>
                <a:cs typeface="Times New Roman" pitchFamily="18" charset="0"/>
              </a:rPr>
              <a:t> </a:t>
            </a:r>
            <a:r>
              <a:rPr lang="de-DE" sz="2200" b="1" dirty="0" err="1">
                <a:latin typeface="Times New Roman" pitchFamily="18" charset="0"/>
                <a:cs typeface="Times New Roman" pitchFamily="18" charset="0"/>
              </a:rPr>
              <a:t>больного</a:t>
            </a:r>
            <a:r>
              <a:rPr lang="de-DE" sz="2200" b="1" dirty="0">
                <a:latin typeface="Times New Roman" pitchFamily="18" charset="0"/>
                <a:cs typeface="Times New Roman" pitchFamily="18" charset="0"/>
              </a:rPr>
              <a:t> </a:t>
            </a:r>
            <a:r>
              <a:rPr lang="de-DE" sz="2200" b="1" dirty="0" err="1">
                <a:latin typeface="Times New Roman" pitchFamily="18" charset="0"/>
                <a:cs typeface="Times New Roman" pitchFamily="18" charset="0"/>
              </a:rPr>
              <a:t>на</a:t>
            </a:r>
            <a:r>
              <a:rPr lang="de-DE" sz="2200" b="1" dirty="0">
                <a:latin typeface="Times New Roman" pitchFamily="18" charset="0"/>
                <a:cs typeface="Times New Roman" pitchFamily="18" charset="0"/>
              </a:rPr>
              <a:t> </a:t>
            </a:r>
            <a:r>
              <a:rPr lang="de-DE" sz="2200" b="1" dirty="0" err="1">
                <a:latin typeface="Times New Roman" pitchFamily="18" charset="0"/>
                <a:cs typeface="Times New Roman" pitchFamily="18" charset="0"/>
              </a:rPr>
              <a:t>дому</a:t>
            </a:r>
            <a:r>
              <a:rPr lang="de-DE" sz="2200" b="1" dirty="0">
                <a:latin typeface="Times New Roman" pitchFamily="18" charset="0"/>
                <a:cs typeface="Times New Roman" pitchFamily="18" charset="0"/>
              </a:rPr>
              <a:t>, в </a:t>
            </a:r>
            <a:r>
              <a:rPr lang="de-DE" sz="2200" b="1" dirty="0" err="1">
                <a:latin typeface="Times New Roman" pitchFamily="18" charset="0"/>
                <a:cs typeface="Times New Roman" pitchFamily="18" charset="0"/>
              </a:rPr>
              <a:t>учреждении</a:t>
            </a:r>
            <a:endParaRPr lang="ru-RU" sz="2200" dirty="0">
              <a:latin typeface="Times New Roman" pitchFamily="18" charset="0"/>
              <a:cs typeface="Times New Roman" pitchFamily="18" charset="0"/>
            </a:endParaRPr>
          </a:p>
        </p:txBody>
      </p:sp>
      <p:sp>
        <p:nvSpPr>
          <p:cNvPr id="3" name="Объект 2"/>
          <p:cNvSpPr>
            <a:spLocks noGrp="1"/>
          </p:cNvSpPr>
          <p:nvPr>
            <p:ph idx="1"/>
          </p:nvPr>
        </p:nvSpPr>
        <p:spPr>
          <a:xfrm>
            <a:off x="457200" y="1052736"/>
            <a:ext cx="8229600" cy="5073427"/>
          </a:xfrm>
        </p:spPr>
        <p:txBody>
          <a:bodyPr>
            <a:normAutofit fontScale="55000" lnSpcReduction="20000"/>
          </a:bodyPr>
          <a:lstStyle/>
          <a:p>
            <a:pPr fontAlgn="base"/>
            <a:r>
              <a:rPr lang="de-DE" dirty="0" err="1">
                <a:latin typeface="Times New Roman" pitchFamily="18" charset="0"/>
                <a:cs typeface="Times New Roman" pitchFamily="18" charset="0"/>
              </a:rPr>
              <a:t>При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выявлении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дому</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учреждении</a:t>
            </a:r>
            <a:r>
              <a:rPr lang="de-DE" dirty="0">
                <a:latin typeface="Times New Roman" pitchFamily="18" charset="0"/>
                <a:cs typeface="Times New Roman" pitchFamily="18" charset="0"/>
              </a:rPr>
              <a:t>) </a:t>
            </a:r>
            <a:r>
              <a:rPr lang="ru-RU" dirty="0" smtClean="0">
                <a:latin typeface="Times New Roman" pitchFamily="18" charset="0"/>
                <a:cs typeface="Times New Roman" pitchFamily="18" charset="0"/>
              </a:rPr>
              <a:t>медработник </a:t>
            </a:r>
            <a:r>
              <a:rPr lang="de-DE" dirty="0" err="1" smtClean="0">
                <a:latin typeface="Times New Roman" pitchFamily="18" charset="0"/>
                <a:cs typeface="Times New Roman" pitchFamily="18" charset="0"/>
              </a:rPr>
              <a:t>поликлиники</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или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станции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скорой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медицинской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помощи</a:t>
            </a:r>
            <a:r>
              <a:rPr lang="de-DE" dirty="0">
                <a:latin typeface="Times New Roman" pitchFamily="18" charset="0"/>
                <a:cs typeface="Times New Roman" pitchFamily="18" charset="0"/>
              </a:rPr>
              <a:t> </a:t>
            </a:r>
            <a:r>
              <a:rPr lang="de-DE" dirty="0" err="1" smtClean="0">
                <a:latin typeface="Times New Roman" pitchFamily="18" charset="0"/>
                <a:cs typeface="Times New Roman" pitchFamily="18" charset="0"/>
              </a:rPr>
              <a:t>принимает</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меры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для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его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временной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изоляции</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отдельной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комнате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оказывает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больному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медицинскую</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помощь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максимально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обезопасив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себя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заражения</a:t>
            </a:r>
            <a:r>
              <a:rPr lang="de-DE"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fontAlgn="base"/>
            <a:r>
              <a:rPr lang="de-DE" dirty="0" err="1" smtClean="0">
                <a:latin typeface="Times New Roman" pitchFamily="18" charset="0"/>
                <a:cs typeface="Times New Roman" pitchFamily="18" charset="0"/>
              </a:rPr>
              <a:t>Врач</a:t>
            </a:r>
            <a:r>
              <a:rPr lang="de-DE" dirty="0" smtClean="0">
                <a:latin typeface="Times New Roman" pitchFamily="18" charset="0"/>
                <a:cs typeface="Times New Roman" pitchFamily="18" charset="0"/>
              </a:rPr>
              <a:t> </a:t>
            </a:r>
            <a:r>
              <a:rPr lang="de-DE" dirty="0">
                <a:latin typeface="Times New Roman" pitchFamily="18" charset="0"/>
                <a:cs typeface="Times New Roman" pitchFamily="18" charset="0"/>
              </a:rPr>
              <a:t>(</a:t>
            </a:r>
            <a:r>
              <a:rPr lang="de-DE" dirty="0" err="1">
                <a:latin typeface="Times New Roman" pitchFamily="18" charset="0"/>
                <a:cs typeface="Times New Roman" pitchFamily="18" charset="0"/>
              </a:rPr>
              <a:t>фельдшер</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получения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защитной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одежды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обрабатывает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руки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открытые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части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тела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любым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имеющимся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дезинфицирующим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средством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спирт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водка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одеколон</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дезодорант</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т.д</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нос</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рот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закрывает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полотенцем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маской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сделанной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из</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подручных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материалов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ваты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марли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бинта</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a:latin typeface="Times New Roman" pitchFamily="18" charset="0"/>
                <a:cs typeface="Times New Roman" pitchFamily="18" charset="0"/>
              </a:rPr>
              <a:t>О </a:t>
            </a:r>
            <a:r>
              <a:rPr lang="de-DE" dirty="0" err="1">
                <a:latin typeface="Times New Roman" pitchFamily="18" charset="0"/>
                <a:cs typeface="Times New Roman" pitchFamily="18" charset="0"/>
              </a:rPr>
              <a:t>выявленном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больном</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помощью</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родственников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соседей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водителя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машины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скорой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помощи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сообщает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главному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врачу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поликлиники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скорой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медицинской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помощи</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err="1" smtClean="0">
                <a:latin typeface="Times New Roman" pitchFamily="18" charset="0"/>
                <a:cs typeface="Times New Roman" pitchFamily="18" charset="0"/>
              </a:rPr>
              <a:t>Врач</a:t>
            </a:r>
            <a:r>
              <a:rPr lang="ru-RU" dirty="0" smtClean="0">
                <a:latin typeface="Times New Roman" pitchFamily="18" charset="0"/>
                <a:cs typeface="Times New Roman" pitchFamily="18" charset="0"/>
              </a:rPr>
              <a:t>(фельдшер)</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выявивший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обязан</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собрать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эпиданамнез</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взять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учет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всех</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лиц</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контактировавших</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больным</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начала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его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заболевания</a:t>
            </a:r>
            <a:r>
              <a:rPr lang="de-DE"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fontAlgn="base"/>
            <a:r>
              <a:rPr lang="de-DE" dirty="0" err="1">
                <a:latin typeface="Times New Roman" pitchFamily="18" charset="0"/>
                <a:cs typeface="Times New Roman" pitchFamily="18" charset="0"/>
              </a:rPr>
              <a:t>После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эвакуации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и </a:t>
            </a:r>
            <a:r>
              <a:rPr lang="de-DE" dirty="0" err="1">
                <a:latin typeface="Times New Roman" pitchFamily="18" charset="0"/>
                <a:cs typeface="Times New Roman" pitchFamily="18" charset="0"/>
              </a:rPr>
              <a:t>приезда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бригады</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дезинфекторов</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врач</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снимает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рабочую</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одежду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помещает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ее</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дезинфицирующий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раствор</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или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влагонепроницаемые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мешки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обрабатывает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обувь</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принимает</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средства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личной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экстренной</a:t>
            </a:r>
            <a:r>
              <a:rPr lang="de-DE" dirty="0">
                <a:latin typeface="Times New Roman" pitchFamily="18" charset="0"/>
                <a:cs typeface="Times New Roman" pitchFamily="18" charset="0"/>
              </a:rPr>
              <a:t> </a:t>
            </a:r>
            <a:r>
              <a:rPr lang="de-DE" dirty="0" err="1" smtClean="0">
                <a:latin typeface="Times New Roman" pitchFamily="18" charset="0"/>
                <a:cs typeface="Times New Roman" pitchFamily="18" charset="0"/>
              </a:rPr>
              <a:t>профилактики</a:t>
            </a:r>
            <a:r>
              <a:rPr lang="de-DE"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de-DE" dirty="0" err="1">
                <a:latin typeface="Times New Roman" pitchFamily="18" charset="0"/>
                <a:cs typeface="Times New Roman" pitchFamily="18" charset="0"/>
              </a:rPr>
              <a:t>При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выявлении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больного</a:t>
            </a:r>
            <a:r>
              <a:rPr lang="de-DE" dirty="0">
                <a:latin typeface="Times New Roman" pitchFamily="18" charset="0"/>
                <a:cs typeface="Times New Roman" pitchFamily="18" charset="0"/>
              </a:rPr>
              <a:t> с </a:t>
            </a:r>
            <a:r>
              <a:rPr lang="de-DE" dirty="0" err="1">
                <a:latin typeface="Times New Roman" pitchFamily="18" charset="0"/>
                <a:cs typeface="Times New Roman" pitchFamily="18" charset="0"/>
              </a:rPr>
              <a:t>подозрением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малярию</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желтую</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лихорадку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лихорадку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Западного</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Нила</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лихорадку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Денге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лихорадку</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Рифт-Валли</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описанные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мероприятия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не</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требуются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Больной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специальным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транспортом</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направляется</a:t>
            </a:r>
            <a:r>
              <a:rPr lang="de-DE" dirty="0">
                <a:latin typeface="Times New Roman" pitchFamily="18" charset="0"/>
                <a:cs typeface="Times New Roman" pitchFamily="18" charset="0"/>
              </a:rPr>
              <a:t> в </a:t>
            </a:r>
            <a:r>
              <a:rPr lang="de-DE" dirty="0" err="1">
                <a:latin typeface="Times New Roman" pitchFamily="18" charset="0"/>
                <a:cs typeface="Times New Roman" pitchFamily="18" charset="0"/>
              </a:rPr>
              <a:t>инфекционный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стационар</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для</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госпитализации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887711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fontScale="90000"/>
          </a:bodyPr>
          <a:lstStyle/>
          <a:p>
            <a:r>
              <a:rPr lang="ru-RU" sz="1800" b="1" dirty="0" smtClean="0"/>
              <a:t/>
            </a:r>
            <a:br>
              <a:rPr lang="ru-RU" sz="1800" b="1" dirty="0" smtClean="0"/>
            </a:br>
            <a:r>
              <a:rPr lang="de-DE" sz="1800" b="1" dirty="0" err="1" smtClean="0">
                <a:latin typeface="Times New Roman" pitchFamily="18" charset="0"/>
                <a:cs typeface="Times New Roman" pitchFamily="18" charset="0"/>
              </a:rPr>
              <a:t>Лечение</a:t>
            </a:r>
            <a:r>
              <a:rPr lang="de-DE" sz="1800" b="1" dirty="0" smtClean="0">
                <a:latin typeface="Times New Roman" pitchFamily="18" charset="0"/>
                <a:cs typeface="Times New Roman" pitchFamily="18" charset="0"/>
              </a:rPr>
              <a:t> </a:t>
            </a:r>
            <a:r>
              <a:rPr lang="de-DE" sz="1800" b="1" dirty="0">
                <a:latin typeface="Times New Roman" pitchFamily="18" charset="0"/>
                <a:cs typeface="Times New Roman" pitchFamily="18" charset="0"/>
              </a:rPr>
              <a:t>и </a:t>
            </a:r>
            <a:r>
              <a:rPr lang="de-DE" sz="1800" b="1" dirty="0" err="1">
                <a:latin typeface="Times New Roman" pitchFamily="18" charset="0"/>
                <a:cs typeface="Times New Roman" pitchFamily="18" charset="0"/>
              </a:rPr>
              <a:t>экстренная</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профилактика</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инфекционных</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болезней</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вызывающих</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чрезвычайные</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ситуации</a:t>
            </a:r>
            <a:r>
              <a:rPr lang="de-DE" sz="1800" b="1" dirty="0">
                <a:latin typeface="Times New Roman" pitchFamily="18" charset="0"/>
                <a:cs typeface="Times New Roman" pitchFamily="18" charset="0"/>
              </a:rPr>
              <a:t> в </a:t>
            </a:r>
            <a:r>
              <a:rPr lang="de-DE" sz="1800" b="1" dirty="0" err="1">
                <a:latin typeface="Times New Roman" pitchFamily="18" charset="0"/>
                <a:cs typeface="Times New Roman" pitchFamily="18" charset="0"/>
              </a:rPr>
              <a:t>области</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санитарно-эпидемиологического</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благополучия</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населения</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de-DE" sz="2800" b="1" dirty="0" err="1">
                <a:latin typeface="Times New Roman" pitchFamily="18" charset="0"/>
                <a:cs typeface="Times New Roman" pitchFamily="18" charset="0"/>
              </a:rPr>
              <a:t>Острая</a:t>
            </a:r>
            <a:r>
              <a:rPr lang="de-DE" sz="2800" b="1" dirty="0">
                <a:latin typeface="Times New Roman" pitchFamily="18" charset="0"/>
                <a:cs typeface="Times New Roman" pitchFamily="18" charset="0"/>
              </a:rPr>
              <a:t> </a:t>
            </a:r>
            <a:r>
              <a:rPr lang="de-DE" sz="2800" b="1" dirty="0" err="1">
                <a:latin typeface="Times New Roman" pitchFamily="18" charset="0"/>
                <a:cs typeface="Times New Roman" pitchFamily="18" charset="0"/>
              </a:rPr>
              <a:t>сердечно-сосудистая</a:t>
            </a:r>
            <a:r>
              <a:rPr lang="de-DE" sz="2800" b="1" dirty="0">
                <a:latin typeface="Times New Roman" pitchFamily="18" charset="0"/>
                <a:cs typeface="Times New Roman" pitchFamily="18" charset="0"/>
              </a:rPr>
              <a:t> </a:t>
            </a:r>
            <a:r>
              <a:rPr lang="de-DE" sz="2800" b="1" dirty="0" err="1" smtClean="0">
                <a:latin typeface="Times New Roman" pitchFamily="18" charset="0"/>
                <a:cs typeface="Times New Roman" pitchFamily="18" charset="0"/>
              </a:rPr>
              <a:t>недостаточность</a:t>
            </a:r>
            <a:endParaRPr lang="ru-RU" sz="2800" b="1" dirty="0" smtClean="0">
              <a:latin typeface="Times New Roman" pitchFamily="18" charset="0"/>
              <a:cs typeface="Times New Roman" pitchFamily="18" charset="0"/>
            </a:endParaRPr>
          </a:p>
          <a:p>
            <a:pPr marL="0" indent="0">
              <a:buNone/>
            </a:pPr>
            <a:endParaRPr lang="ru-RU" sz="2800" b="1" dirty="0" smtClean="0">
              <a:latin typeface="Times New Roman" pitchFamily="18" charset="0"/>
              <a:cs typeface="Times New Roman" pitchFamily="18" charset="0"/>
            </a:endParaRPr>
          </a:p>
          <a:p>
            <a:r>
              <a:rPr lang="de-DE" sz="2400" dirty="0" err="1">
                <a:latin typeface="Times New Roman" pitchFamily="18" charset="0"/>
                <a:cs typeface="Times New Roman" pitchFamily="18" charset="0"/>
              </a:rPr>
              <a:t>Кордиамин</a:t>
            </a:r>
            <a:r>
              <a:rPr lang="de-DE" sz="2400" dirty="0">
                <a:latin typeface="Times New Roman" pitchFamily="18" charset="0"/>
                <a:cs typeface="Times New Roman" pitchFamily="18" charset="0"/>
              </a:rPr>
              <a:t> 1,0 </a:t>
            </a:r>
            <a:r>
              <a:rPr lang="de-DE" sz="2400" dirty="0" err="1">
                <a:latin typeface="Times New Roman" pitchFamily="18" charset="0"/>
                <a:cs typeface="Times New Roman" pitchFamily="18" charset="0"/>
              </a:rPr>
              <a:t>мл</a:t>
            </a:r>
            <a:r>
              <a:rPr lang="de-DE" sz="2400" dirty="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подкожно</a:t>
            </a:r>
            <a:endParaRPr lang="ru-RU" sz="2400" dirty="0" smtClean="0">
              <a:latin typeface="Times New Roman" pitchFamily="18" charset="0"/>
              <a:cs typeface="Times New Roman" pitchFamily="18" charset="0"/>
            </a:endParaRPr>
          </a:p>
          <a:p>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Кофеин</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бензоат</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натрия</a:t>
            </a:r>
            <a:r>
              <a:rPr lang="de-DE" sz="2400" dirty="0">
                <a:latin typeface="Times New Roman" pitchFamily="18" charset="0"/>
                <a:cs typeface="Times New Roman" pitchFamily="18" charset="0"/>
              </a:rPr>
              <a:t> 1,0 </a:t>
            </a:r>
            <a:r>
              <a:rPr lang="de-DE" sz="2400" dirty="0" err="1">
                <a:latin typeface="Times New Roman" pitchFamily="18" charset="0"/>
                <a:cs typeface="Times New Roman" pitchFamily="18" charset="0"/>
              </a:rPr>
              <a:t>мл</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подкожно</a:t>
            </a:r>
            <a:r>
              <a:rPr lang="de-DE"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de-DE" sz="2400" dirty="0" err="1" smtClean="0">
                <a:latin typeface="Times New Roman" pitchFamily="18" charset="0"/>
                <a:cs typeface="Times New Roman" pitchFamily="18" charset="0"/>
              </a:rPr>
              <a:t>Эфедрин</a:t>
            </a:r>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гидрохлорид</a:t>
            </a:r>
            <a:r>
              <a:rPr lang="de-DE" sz="2400" dirty="0">
                <a:latin typeface="Times New Roman" pitchFamily="18" charset="0"/>
                <a:cs typeface="Times New Roman" pitchFamily="18" charset="0"/>
              </a:rPr>
              <a:t> 5% 1,0 </a:t>
            </a:r>
            <a:r>
              <a:rPr lang="de-DE" sz="2400" dirty="0" err="1">
                <a:latin typeface="Times New Roman" pitchFamily="18" charset="0"/>
                <a:cs typeface="Times New Roman" pitchFamily="18" charset="0"/>
              </a:rPr>
              <a:t>мл</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подкожно</a:t>
            </a:r>
            <a:r>
              <a:rPr lang="de-DE"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de-DE" sz="2400" dirty="0" err="1" smtClean="0">
                <a:latin typeface="Times New Roman" pitchFamily="18" charset="0"/>
                <a:cs typeface="Times New Roman" pitchFamily="18" charset="0"/>
              </a:rPr>
              <a:t>Адреналин</a:t>
            </a:r>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гидрохлорид</a:t>
            </a:r>
            <a:r>
              <a:rPr lang="de-DE" sz="2400" dirty="0">
                <a:latin typeface="Times New Roman" pitchFamily="18" charset="0"/>
                <a:cs typeface="Times New Roman" pitchFamily="18" charset="0"/>
              </a:rPr>
              <a:t> 0,1% 1,0 </a:t>
            </a:r>
            <a:r>
              <a:rPr lang="de-DE" sz="2400" dirty="0" err="1">
                <a:latin typeface="Times New Roman" pitchFamily="18" charset="0"/>
                <a:cs typeface="Times New Roman" pitchFamily="18" charset="0"/>
              </a:rPr>
              <a:t>мл</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подкожно</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7178036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de-DE" sz="1600" b="1" dirty="0" err="1" smtClean="0">
                <a:latin typeface="Times New Roman" pitchFamily="18" charset="0"/>
                <a:cs typeface="Times New Roman" pitchFamily="18" charset="0"/>
              </a:rPr>
              <a:t>Лечение</a:t>
            </a:r>
            <a:r>
              <a:rPr lang="de-DE" sz="1600" b="1" dirty="0" smtClean="0">
                <a:latin typeface="Times New Roman" pitchFamily="18" charset="0"/>
                <a:cs typeface="Times New Roman" pitchFamily="18" charset="0"/>
              </a:rPr>
              <a:t> и </a:t>
            </a:r>
            <a:r>
              <a:rPr lang="de-DE" sz="1600" b="1" dirty="0" err="1" smtClean="0">
                <a:latin typeface="Times New Roman" pitchFamily="18" charset="0"/>
                <a:cs typeface="Times New Roman" pitchFamily="18" charset="0"/>
              </a:rPr>
              <a:t>экстренная</a:t>
            </a:r>
            <a:r>
              <a:rPr lang="de-DE" sz="1600" b="1" dirty="0" smtClean="0">
                <a:latin typeface="Times New Roman" pitchFamily="18" charset="0"/>
                <a:cs typeface="Times New Roman" pitchFamily="18" charset="0"/>
              </a:rPr>
              <a:t> </a:t>
            </a:r>
            <a:r>
              <a:rPr lang="de-DE" sz="1600" b="1" dirty="0" err="1" smtClean="0">
                <a:latin typeface="Times New Roman" pitchFamily="18" charset="0"/>
                <a:cs typeface="Times New Roman" pitchFamily="18" charset="0"/>
              </a:rPr>
              <a:t>профилактика</a:t>
            </a:r>
            <a:r>
              <a:rPr lang="de-DE" sz="1600" b="1" dirty="0" smtClean="0">
                <a:latin typeface="Times New Roman" pitchFamily="18" charset="0"/>
                <a:cs typeface="Times New Roman" pitchFamily="18" charset="0"/>
              </a:rPr>
              <a:t> </a:t>
            </a:r>
            <a:r>
              <a:rPr lang="de-DE" sz="1600" b="1" dirty="0" err="1" smtClean="0">
                <a:latin typeface="Times New Roman" pitchFamily="18" charset="0"/>
                <a:cs typeface="Times New Roman" pitchFamily="18" charset="0"/>
              </a:rPr>
              <a:t>инфекционных</a:t>
            </a:r>
            <a:r>
              <a:rPr lang="de-DE" sz="1600" b="1" dirty="0" smtClean="0">
                <a:latin typeface="Times New Roman" pitchFamily="18" charset="0"/>
                <a:cs typeface="Times New Roman" pitchFamily="18" charset="0"/>
              </a:rPr>
              <a:t> </a:t>
            </a:r>
            <a:r>
              <a:rPr lang="de-DE" sz="1600" b="1" dirty="0" err="1" smtClean="0">
                <a:latin typeface="Times New Roman" pitchFamily="18" charset="0"/>
                <a:cs typeface="Times New Roman" pitchFamily="18" charset="0"/>
              </a:rPr>
              <a:t>болезней</a:t>
            </a:r>
            <a:r>
              <a:rPr lang="de-DE" sz="1600" b="1" dirty="0" smtClean="0">
                <a:latin typeface="Times New Roman" pitchFamily="18" charset="0"/>
                <a:cs typeface="Times New Roman" pitchFamily="18" charset="0"/>
              </a:rPr>
              <a:t>, </a:t>
            </a:r>
            <a:r>
              <a:rPr lang="de-DE" sz="1600" b="1" dirty="0" err="1" smtClean="0">
                <a:latin typeface="Times New Roman" pitchFamily="18" charset="0"/>
                <a:cs typeface="Times New Roman" pitchFamily="18" charset="0"/>
              </a:rPr>
              <a:t>вызывающих</a:t>
            </a:r>
            <a:r>
              <a:rPr lang="de-DE" sz="1600" b="1" dirty="0" smtClean="0">
                <a:latin typeface="Times New Roman" pitchFamily="18" charset="0"/>
                <a:cs typeface="Times New Roman" pitchFamily="18" charset="0"/>
              </a:rPr>
              <a:t> </a:t>
            </a:r>
            <a:r>
              <a:rPr lang="de-DE" sz="1600" b="1" dirty="0" err="1" smtClean="0">
                <a:latin typeface="Times New Roman" pitchFamily="18" charset="0"/>
                <a:cs typeface="Times New Roman" pitchFamily="18" charset="0"/>
              </a:rPr>
              <a:t>чрезвычайные</a:t>
            </a:r>
            <a:r>
              <a:rPr lang="de-DE" sz="1600" b="1" dirty="0" smtClean="0">
                <a:latin typeface="Times New Roman" pitchFamily="18" charset="0"/>
                <a:cs typeface="Times New Roman" pitchFamily="18" charset="0"/>
              </a:rPr>
              <a:t> </a:t>
            </a:r>
            <a:r>
              <a:rPr lang="de-DE" sz="1600" b="1" dirty="0" err="1" smtClean="0">
                <a:latin typeface="Times New Roman" pitchFamily="18" charset="0"/>
                <a:cs typeface="Times New Roman" pitchFamily="18" charset="0"/>
              </a:rPr>
              <a:t>ситуации</a:t>
            </a:r>
            <a:r>
              <a:rPr lang="de-DE" sz="1600" b="1" dirty="0" smtClean="0">
                <a:latin typeface="Times New Roman" pitchFamily="18" charset="0"/>
                <a:cs typeface="Times New Roman" pitchFamily="18" charset="0"/>
              </a:rPr>
              <a:t> в </a:t>
            </a:r>
            <a:r>
              <a:rPr lang="de-DE" sz="1600" b="1" dirty="0" err="1" smtClean="0">
                <a:latin typeface="Times New Roman" pitchFamily="18" charset="0"/>
                <a:cs typeface="Times New Roman" pitchFamily="18" charset="0"/>
              </a:rPr>
              <a:t>области</a:t>
            </a:r>
            <a:r>
              <a:rPr lang="de-DE" sz="1600" b="1" dirty="0" smtClean="0">
                <a:latin typeface="Times New Roman" pitchFamily="18" charset="0"/>
                <a:cs typeface="Times New Roman" pitchFamily="18" charset="0"/>
              </a:rPr>
              <a:t> </a:t>
            </a:r>
            <a:r>
              <a:rPr lang="de-DE" sz="1600" b="1" dirty="0" err="1" smtClean="0">
                <a:latin typeface="Times New Roman" pitchFamily="18" charset="0"/>
                <a:cs typeface="Times New Roman" pitchFamily="18" charset="0"/>
              </a:rPr>
              <a:t>санитарно-эпидемиологического</a:t>
            </a:r>
            <a:r>
              <a:rPr lang="de-DE" sz="1600" b="1" dirty="0" smtClean="0">
                <a:latin typeface="Times New Roman" pitchFamily="18" charset="0"/>
                <a:cs typeface="Times New Roman" pitchFamily="18" charset="0"/>
              </a:rPr>
              <a:t> </a:t>
            </a:r>
            <a:r>
              <a:rPr lang="de-DE" sz="1600" b="1" dirty="0" err="1" smtClean="0">
                <a:latin typeface="Times New Roman" pitchFamily="18" charset="0"/>
                <a:cs typeface="Times New Roman" pitchFamily="18" charset="0"/>
              </a:rPr>
              <a:t>благополучия</a:t>
            </a:r>
            <a:r>
              <a:rPr lang="de-DE" sz="1600" b="1" dirty="0" smtClean="0">
                <a:latin typeface="Times New Roman" pitchFamily="18" charset="0"/>
                <a:cs typeface="Times New Roman" pitchFamily="18" charset="0"/>
              </a:rPr>
              <a:t> </a:t>
            </a:r>
            <a:r>
              <a:rPr lang="de-DE" sz="1600" b="1" dirty="0" err="1" smtClean="0">
                <a:latin typeface="Times New Roman" pitchFamily="18" charset="0"/>
                <a:cs typeface="Times New Roman" pitchFamily="18" charset="0"/>
              </a:rPr>
              <a:t>населения</a:t>
            </a:r>
            <a:endParaRPr lang="ru-RU" sz="16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de-DE" sz="2400" b="1" dirty="0" err="1">
                <a:latin typeface="Times New Roman" pitchFamily="18" charset="0"/>
                <a:cs typeface="Times New Roman" pitchFamily="18" charset="0"/>
              </a:rPr>
              <a:t>Инфекционно-токсический</a:t>
            </a:r>
            <a:r>
              <a:rPr lang="de-DE" sz="2400" b="1" dirty="0">
                <a:latin typeface="Times New Roman" pitchFamily="18" charset="0"/>
                <a:cs typeface="Times New Roman" pitchFamily="18" charset="0"/>
              </a:rPr>
              <a:t> </a:t>
            </a:r>
            <a:r>
              <a:rPr lang="de-DE" sz="2400" b="1" dirty="0" err="1" smtClean="0">
                <a:latin typeface="Times New Roman" pitchFamily="18" charset="0"/>
                <a:cs typeface="Times New Roman" pitchFamily="18" charset="0"/>
              </a:rPr>
              <a:t>шок</a:t>
            </a:r>
            <a:endParaRPr lang="ru-RU" sz="2400" b="1" dirty="0" smtClean="0">
              <a:latin typeface="Times New Roman" pitchFamily="18" charset="0"/>
              <a:cs typeface="Times New Roman" pitchFamily="18" charset="0"/>
            </a:endParaRPr>
          </a:p>
          <a:p>
            <a:pPr marL="0" indent="0">
              <a:buNone/>
            </a:pPr>
            <a:r>
              <a:rPr lang="de-DE" sz="2400" dirty="0" err="1">
                <a:latin typeface="Times New Roman" pitchFamily="18" charset="0"/>
                <a:cs typeface="Times New Roman" pitchFamily="18" charset="0"/>
              </a:rPr>
              <a:t>Немедленно</a:t>
            </a:r>
            <a:r>
              <a:rPr lang="de-DE" sz="2400" dirty="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ингаляция</a:t>
            </a:r>
            <a:r>
              <a:rPr lang="ru-RU" sz="2400" dirty="0" smtClean="0">
                <a:latin typeface="Times New Roman" pitchFamily="18" charset="0"/>
                <a:cs typeface="Times New Roman" pitchFamily="18" charset="0"/>
              </a:rPr>
              <a:t> кислорода</a:t>
            </a:r>
            <a:r>
              <a:rPr lang="de-DE"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de-DE" sz="2400" dirty="0" err="1" smtClean="0">
                <a:latin typeface="Times New Roman" pitchFamily="18" charset="0"/>
                <a:cs typeface="Times New Roman" pitchFamily="18" charset="0"/>
              </a:rPr>
              <a:t>предниз</a:t>
            </a:r>
            <a:r>
              <a:rPr lang="ru-RU" sz="2400" dirty="0" smtClean="0">
                <a:latin typeface="Times New Roman" pitchFamily="18" charset="0"/>
                <a:cs typeface="Times New Roman" pitchFamily="18" charset="0"/>
              </a:rPr>
              <a:t>о</a:t>
            </a:r>
            <a:r>
              <a:rPr lang="de-DE" sz="2400" dirty="0" err="1" smtClean="0">
                <a:latin typeface="Times New Roman" pitchFamily="18" charset="0"/>
                <a:cs typeface="Times New Roman" pitchFamily="18" charset="0"/>
              </a:rPr>
              <a:t>лон</a:t>
            </a:r>
            <a:r>
              <a:rPr lang="de-DE" sz="2400" dirty="0" smtClean="0">
                <a:latin typeface="Times New Roman" pitchFamily="18" charset="0"/>
                <a:cs typeface="Times New Roman" pitchFamily="18" charset="0"/>
              </a:rPr>
              <a:t> </a:t>
            </a:r>
            <a:r>
              <a:rPr lang="de-DE" sz="2400" dirty="0">
                <a:latin typeface="Times New Roman" pitchFamily="18" charset="0"/>
                <a:cs typeface="Times New Roman" pitchFamily="18" charset="0"/>
              </a:rPr>
              <a:t>- 60 </a:t>
            </a:r>
            <a:r>
              <a:rPr lang="de-DE" sz="2400" dirty="0" err="1">
                <a:latin typeface="Times New Roman" pitchFamily="18" charset="0"/>
                <a:cs typeface="Times New Roman" pitchFamily="18" charset="0"/>
              </a:rPr>
              <a:t>мг</a:t>
            </a:r>
            <a:r>
              <a:rPr lang="de-DE" sz="2400" dirty="0">
                <a:latin typeface="Times New Roman" pitchFamily="18" charset="0"/>
                <a:cs typeface="Times New Roman" pitchFamily="18" charset="0"/>
              </a:rPr>
              <a:t> в 0,9% </a:t>
            </a:r>
            <a:r>
              <a:rPr lang="de-DE" sz="2400" dirty="0" err="1">
                <a:latin typeface="Times New Roman" pitchFamily="18" charset="0"/>
                <a:cs typeface="Times New Roman" pitchFamily="18" charset="0"/>
              </a:rPr>
              <a:t>растворе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натрия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хлорида</a:t>
            </a:r>
            <a:r>
              <a:rPr lang="de-DE"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лактосол</a:t>
            </a:r>
            <a:r>
              <a:rPr lang="de-DE" sz="2400" dirty="0">
                <a:latin typeface="Times New Roman" pitchFamily="18" charset="0"/>
                <a:cs typeface="Times New Roman" pitchFamily="18" charset="0"/>
              </a:rPr>
              <a:t> - 400 </a:t>
            </a:r>
            <a:r>
              <a:rPr lang="de-DE" sz="2400" dirty="0" err="1">
                <a:latin typeface="Times New Roman" pitchFamily="18" charset="0"/>
                <a:cs typeface="Times New Roman" pitchFamily="18" charset="0"/>
              </a:rPr>
              <a:t>мл</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внутривенно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капельно</a:t>
            </a:r>
            <a:r>
              <a:rPr lang="de-DE"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de-DE" sz="2400" dirty="0" err="1" smtClean="0">
                <a:latin typeface="Times New Roman" pitchFamily="18" charset="0"/>
                <a:cs typeface="Times New Roman" pitchFamily="18" charset="0"/>
              </a:rPr>
              <a:t>трентал-внутривенно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капельно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разовая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доза</a:t>
            </a:r>
            <a:r>
              <a:rPr lang="de-DE" sz="2400" dirty="0">
                <a:latin typeface="Times New Roman" pitchFamily="18" charset="0"/>
                <a:cs typeface="Times New Roman" pitchFamily="18" charset="0"/>
              </a:rPr>
              <a:t> - 2,0-4,0 </a:t>
            </a:r>
            <a:r>
              <a:rPr lang="de-DE" sz="2400" dirty="0" err="1">
                <a:latin typeface="Times New Roman" pitchFamily="18" charset="0"/>
                <a:cs typeface="Times New Roman" pitchFamily="18" charset="0"/>
              </a:rPr>
              <a:t>мг</a:t>
            </a:r>
            <a:r>
              <a:rPr lang="de-DE" sz="2400" dirty="0">
                <a:latin typeface="Times New Roman" pitchFamily="18" charset="0"/>
                <a:cs typeface="Times New Roman" pitchFamily="18" charset="0"/>
              </a:rPr>
              <a:t>/</a:t>
            </a:r>
            <a:r>
              <a:rPr lang="de-DE" sz="2400" dirty="0" err="1">
                <a:latin typeface="Times New Roman" pitchFamily="18" charset="0"/>
                <a:cs typeface="Times New Roman" pitchFamily="18" charset="0"/>
              </a:rPr>
              <a:t>кг</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суточная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доза</a:t>
            </a:r>
            <a:r>
              <a:rPr lang="de-DE" sz="2400" dirty="0">
                <a:latin typeface="Times New Roman" pitchFamily="18" charset="0"/>
                <a:cs typeface="Times New Roman" pitchFamily="18" charset="0"/>
              </a:rPr>
              <a:t> - 9,0-17,0 </a:t>
            </a:r>
            <a:r>
              <a:rPr lang="de-DE" sz="2400" dirty="0" err="1">
                <a:latin typeface="Times New Roman" pitchFamily="18" charset="0"/>
                <a:cs typeface="Times New Roman" pitchFamily="18" charset="0"/>
              </a:rPr>
              <a:t>мг</a:t>
            </a:r>
            <a:r>
              <a:rPr lang="de-DE" sz="2400" dirty="0">
                <a:latin typeface="Times New Roman" pitchFamily="18" charset="0"/>
                <a:cs typeface="Times New Roman" pitchFamily="18" charset="0"/>
              </a:rPr>
              <a:t>/</a:t>
            </a:r>
            <a:r>
              <a:rPr lang="de-DE" sz="2400" dirty="0" err="1">
                <a:latin typeface="Times New Roman" pitchFamily="18" charset="0"/>
                <a:cs typeface="Times New Roman" pitchFamily="18" charset="0"/>
              </a:rPr>
              <a:t>кг</a:t>
            </a:r>
            <a:r>
              <a:rPr lang="de-DE"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marL="0" indent="0">
              <a:buNone/>
            </a:pPr>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При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отсутствии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этих</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препаратов</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назначают</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внутривенное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капельное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введение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гемодеза</a:t>
            </a:r>
            <a:r>
              <a:rPr lang="de-DE" sz="2400" dirty="0">
                <a:latin typeface="Times New Roman" pitchFamily="18" charset="0"/>
                <a:cs typeface="Times New Roman" pitchFamily="18" charset="0"/>
              </a:rPr>
              <a:t> - 400 </a:t>
            </a:r>
            <a:r>
              <a:rPr lang="de-DE" sz="2400" dirty="0" err="1">
                <a:latin typeface="Times New Roman" pitchFamily="18" charset="0"/>
                <a:cs typeface="Times New Roman" pitchFamily="18" charset="0"/>
              </a:rPr>
              <a:t>мл</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полиглюкина</a:t>
            </a:r>
            <a:r>
              <a:rPr lang="de-DE" sz="2400" dirty="0" smtClean="0">
                <a:latin typeface="Times New Roman" pitchFamily="18" charset="0"/>
                <a:cs typeface="Times New Roman" pitchFamily="18" charset="0"/>
              </a:rPr>
              <a:t>, </a:t>
            </a:r>
            <a:r>
              <a:rPr lang="de-DE" sz="2400" dirty="0" err="1">
                <a:latin typeface="Times New Roman" pitchFamily="18" charset="0"/>
                <a:cs typeface="Times New Roman" pitchFamily="18" charset="0"/>
              </a:rPr>
              <a:t>сухой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или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нативной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плазмы</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раствор</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глюкозы</a:t>
            </a:r>
            <a:r>
              <a:rPr lang="de-DE" sz="2400" dirty="0">
                <a:latin typeface="Times New Roman" pitchFamily="18" charset="0"/>
                <a:cs typeface="Times New Roman" pitchFamily="18" charset="0"/>
              </a:rPr>
              <a:t> и </a:t>
            </a:r>
            <a:r>
              <a:rPr lang="de-DE" sz="2400" dirty="0" err="1">
                <a:latin typeface="Times New Roman" pitchFamily="18" charset="0"/>
                <a:cs typeface="Times New Roman" pitchFamily="18" charset="0"/>
              </a:rPr>
              <a:t>физиологический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раствор</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Дальнейшие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мероприятия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интенсивной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терапии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проводят</a:t>
            </a:r>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стационаре</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0330435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de-DE" sz="2000" b="1" dirty="0" err="1" smtClean="0">
                <a:latin typeface="Times New Roman" pitchFamily="18" charset="0"/>
                <a:cs typeface="Times New Roman" pitchFamily="18" charset="0"/>
              </a:rPr>
              <a:t>Лечение</a:t>
            </a:r>
            <a:r>
              <a:rPr lang="de-DE" sz="2000" b="1" dirty="0" smtClean="0">
                <a:latin typeface="Times New Roman" pitchFamily="18" charset="0"/>
                <a:cs typeface="Times New Roman" pitchFamily="18" charset="0"/>
              </a:rPr>
              <a:t> и </a:t>
            </a:r>
            <a:r>
              <a:rPr lang="de-DE" sz="2000" b="1" dirty="0" err="1" smtClean="0">
                <a:latin typeface="Times New Roman" pitchFamily="18" charset="0"/>
                <a:cs typeface="Times New Roman" pitchFamily="18" charset="0"/>
              </a:rPr>
              <a:t>экстренная</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профилактика</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инфекционных</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болезней</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вызывающих</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чрезвычайные</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ситуации</a:t>
            </a:r>
            <a:r>
              <a:rPr lang="de-DE" sz="2000" b="1" dirty="0" smtClean="0">
                <a:latin typeface="Times New Roman" pitchFamily="18" charset="0"/>
                <a:cs typeface="Times New Roman" pitchFamily="18" charset="0"/>
              </a:rPr>
              <a:t> в </a:t>
            </a:r>
            <a:r>
              <a:rPr lang="de-DE" sz="2000" b="1" dirty="0" err="1" smtClean="0">
                <a:latin typeface="Times New Roman" pitchFamily="18" charset="0"/>
                <a:cs typeface="Times New Roman" pitchFamily="18" charset="0"/>
              </a:rPr>
              <a:t>области</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санитарно-эпидемиологического</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благополучия</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населения</a:t>
            </a: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de-DE" sz="2400" b="1" dirty="0" err="1" smtClean="0">
                <a:latin typeface="Times New Roman" pitchFamily="18" charset="0"/>
                <a:cs typeface="Times New Roman" pitchFamily="18" charset="0"/>
              </a:rPr>
              <a:t>Дегидратация</a:t>
            </a:r>
            <a:r>
              <a:rPr lang="de-DE" sz="2400" b="1" dirty="0" smtClean="0">
                <a:latin typeface="Times New Roman" pitchFamily="18" charset="0"/>
                <a:cs typeface="Times New Roman" pitchFamily="18" charset="0"/>
              </a:rPr>
              <a:t> </a:t>
            </a:r>
            <a:r>
              <a:rPr lang="de-DE" sz="2400" b="1" dirty="0">
                <a:latin typeface="Times New Roman" pitchFamily="18" charset="0"/>
                <a:cs typeface="Times New Roman" pitchFamily="18" charset="0"/>
              </a:rPr>
              <a:t>(</a:t>
            </a:r>
            <a:r>
              <a:rPr lang="de-DE" sz="2400" b="1" dirty="0" err="1">
                <a:latin typeface="Times New Roman" pitchFamily="18" charset="0"/>
                <a:cs typeface="Times New Roman" pitchFamily="18" charset="0"/>
              </a:rPr>
              <a:t>дегидратационный</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шок</a:t>
            </a:r>
            <a:r>
              <a:rPr lang="de-DE" sz="2400" b="1" dirty="0" smtClean="0">
                <a:latin typeface="Times New Roman" pitchFamily="18" charset="0"/>
                <a:cs typeface="Times New Roman" pitchFamily="18" charset="0"/>
              </a:rPr>
              <a:t>)</a:t>
            </a:r>
            <a:endParaRPr lang="ru-RU" sz="2400" b="1" dirty="0" smtClean="0">
              <a:latin typeface="Times New Roman" pitchFamily="18" charset="0"/>
              <a:cs typeface="Times New Roman" pitchFamily="18" charset="0"/>
            </a:endParaRPr>
          </a:p>
          <a:p>
            <a:pPr marL="0" indent="0">
              <a:buNone/>
            </a:pPr>
            <a:r>
              <a:rPr lang="de-DE" sz="2400" dirty="0" err="1">
                <a:latin typeface="Times New Roman" pitchFamily="18" charset="0"/>
                <a:cs typeface="Times New Roman" pitchFamily="18" charset="0"/>
              </a:rPr>
              <a:t>Внутривенное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введение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одного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из</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имеющихся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растворов</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квартасоль</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ацесоль</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хлосоль</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трисоль</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лактасоль</a:t>
            </a:r>
            <a:r>
              <a:rPr lang="de-DE" sz="2400" dirty="0">
                <a:latin typeface="Times New Roman" pitchFamily="18" charset="0"/>
                <a:cs typeface="Times New Roman" pitchFamily="18" charset="0"/>
              </a:rPr>
              <a:t>, 0,9% </a:t>
            </a:r>
            <a:r>
              <a:rPr lang="de-DE" sz="2400" dirty="0" err="1">
                <a:latin typeface="Times New Roman" pitchFamily="18" charset="0"/>
                <a:cs typeface="Times New Roman" pitchFamily="18" charset="0"/>
              </a:rPr>
              <a:t>раствор</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NaCl</a:t>
            </a:r>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количестве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равном</a:t>
            </a:r>
            <a:r>
              <a:rPr lang="de-DE" sz="2400" dirty="0">
                <a:latin typeface="Times New Roman" pitchFamily="18" charset="0"/>
                <a:cs typeface="Times New Roman" pitchFamily="18" charset="0"/>
              </a:rPr>
              <a:t> 10% </a:t>
            </a:r>
            <a:r>
              <a:rPr lang="de-DE" sz="2400" dirty="0" err="1">
                <a:latin typeface="Times New Roman" pitchFamily="18" charset="0"/>
                <a:cs typeface="Times New Roman" pitchFamily="18" charset="0"/>
              </a:rPr>
              <a:t>от</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массы</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тела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Первые</a:t>
            </a:r>
            <a:r>
              <a:rPr lang="de-DE" sz="2400" dirty="0">
                <a:latin typeface="Times New Roman" pitchFamily="18" charset="0"/>
                <a:cs typeface="Times New Roman" pitchFamily="18" charset="0"/>
              </a:rPr>
              <a:t> 2 л </a:t>
            </a:r>
            <a:r>
              <a:rPr lang="de-DE" sz="2400" dirty="0" err="1">
                <a:latin typeface="Times New Roman" pitchFamily="18" charset="0"/>
                <a:cs typeface="Times New Roman" pitchFamily="18" charset="0"/>
              </a:rPr>
              <a:t>раствора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вводят</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со</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скоростью</a:t>
            </a:r>
            <a:r>
              <a:rPr lang="de-DE" sz="2400" dirty="0">
                <a:latin typeface="Times New Roman" pitchFamily="18" charset="0"/>
                <a:cs typeface="Times New Roman" pitchFamily="18" charset="0"/>
              </a:rPr>
              <a:t> 100-120 </a:t>
            </a:r>
            <a:r>
              <a:rPr lang="de-DE" sz="2400" dirty="0" err="1">
                <a:latin typeface="Times New Roman" pitchFamily="18" charset="0"/>
                <a:cs typeface="Times New Roman" pitchFamily="18" charset="0"/>
              </a:rPr>
              <a:t>мл</a:t>
            </a:r>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мин</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затем</a:t>
            </a:r>
            <a:r>
              <a:rPr lang="de-DE" sz="2400" dirty="0">
                <a:latin typeface="Times New Roman" pitchFamily="18" charset="0"/>
                <a:cs typeface="Times New Roman" pitchFamily="18" charset="0"/>
              </a:rPr>
              <a:t> 30-60 </a:t>
            </a:r>
            <a:r>
              <a:rPr lang="de-DE" sz="2400" dirty="0" err="1">
                <a:latin typeface="Times New Roman" pitchFamily="18" charset="0"/>
                <a:cs typeface="Times New Roman" pitchFamily="18" charset="0"/>
              </a:rPr>
              <a:t>мл</a:t>
            </a:r>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мин</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Предпочтительнее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из</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всех</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указанных</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препаратов</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введение</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раствора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квартасоль</a:t>
            </a:r>
            <a:r>
              <a:rPr lang="de-DE" sz="2400" dirty="0"/>
              <a:t>.</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5928521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de-DE" sz="2000" b="1" dirty="0" err="1" smtClean="0">
                <a:latin typeface="Times New Roman" pitchFamily="18" charset="0"/>
                <a:cs typeface="Times New Roman" pitchFamily="18" charset="0"/>
              </a:rPr>
              <a:t>Лечение</a:t>
            </a:r>
            <a:r>
              <a:rPr lang="de-DE" sz="2000" b="1" dirty="0" smtClean="0">
                <a:latin typeface="Times New Roman" pitchFamily="18" charset="0"/>
                <a:cs typeface="Times New Roman" pitchFamily="18" charset="0"/>
              </a:rPr>
              <a:t> и </a:t>
            </a:r>
            <a:r>
              <a:rPr lang="de-DE" sz="2000" b="1" dirty="0" err="1" smtClean="0">
                <a:latin typeface="Times New Roman" pitchFamily="18" charset="0"/>
                <a:cs typeface="Times New Roman" pitchFamily="18" charset="0"/>
              </a:rPr>
              <a:t>экстренная</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профилактика</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инфекционных</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болезней</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вызывающих</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чрезвычайные</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ситуации</a:t>
            </a:r>
            <a:r>
              <a:rPr lang="de-DE" sz="2000" b="1" dirty="0" smtClean="0">
                <a:latin typeface="Times New Roman" pitchFamily="18" charset="0"/>
                <a:cs typeface="Times New Roman" pitchFamily="18" charset="0"/>
              </a:rPr>
              <a:t> в </a:t>
            </a:r>
            <a:r>
              <a:rPr lang="de-DE" sz="2000" b="1" dirty="0" err="1" smtClean="0">
                <a:latin typeface="Times New Roman" pitchFamily="18" charset="0"/>
                <a:cs typeface="Times New Roman" pitchFamily="18" charset="0"/>
              </a:rPr>
              <a:t>области</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санитарно-эпидемиологического</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благополучия</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населения</a:t>
            </a: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buNone/>
            </a:pPr>
            <a:r>
              <a:rPr lang="de-DE" b="1" dirty="0" err="1">
                <a:latin typeface="Times New Roman" pitchFamily="18" charset="0"/>
                <a:cs typeface="Times New Roman" pitchFamily="18" charset="0"/>
              </a:rPr>
              <a:t>Острый</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геморрагический</a:t>
            </a:r>
            <a:r>
              <a:rPr lang="de-DE" b="1" dirty="0">
                <a:latin typeface="Times New Roman" pitchFamily="18" charset="0"/>
                <a:cs typeface="Times New Roman" pitchFamily="18" charset="0"/>
              </a:rPr>
              <a:t> </a:t>
            </a:r>
            <a:r>
              <a:rPr lang="de-DE" b="1" dirty="0" err="1" smtClean="0">
                <a:latin typeface="Times New Roman" pitchFamily="18" charset="0"/>
                <a:cs typeface="Times New Roman" pitchFamily="18" charset="0"/>
              </a:rPr>
              <a:t>синдром</a:t>
            </a:r>
            <a:endParaRPr lang="ru-RU" b="1" dirty="0" smtClean="0">
              <a:latin typeface="Times New Roman" pitchFamily="18" charset="0"/>
              <a:cs typeface="Times New Roman" pitchFamily="18" charset="0"/>
            </a:endParaRPr>
          </a:p>
          <a:p>
            <a:pPr marL="0" indent="0">
              <a:buNone/>
            </a:pPr>
            <a:endParaRPr lang="ru-RU" sz="2800" dirty="0" smtClean="0">
              <a:latin typeface="Times New Roman" pitchFamily="18" charset="0"/>
              <a:cs typeface="Times New Roman" pitchFamily="18" charset="0"/>
            </a:endParaRPr>
          </a:p>
          <a:p>
            <a:pPr marL="0" indent="0">
              <a:buNone/>
            </a:pPr>
            <a:r>
              <a:rPr lang="de-DE" sz="2800" dirty="0" err="1" smtClean="0">
                <a:latin typeface="Times New Roman" pitchFamily="18" charset="0"/>
                <a:cs typeface="Times New Roman" pitchFamily="18" charset="0"/>
              </a:rPr>
              <a:t>Внутривенное</a:t>
            </a:r>
            <a:r>
              <a:rPr lang="de-DE" sz="2800" dirty="0" smtClean="0">
                <a:latin typeface="Times New Roman" pitchFamily="18" charset="0"/>
                <a:cs typeface="Times New Roman" pitchFamily="18" charset="0"/>
              </a:rPr>
              <a:t> </a:t>
            </a:r>
            <a:r>
              <a:rPr lang="de-DE" sz="2800" dirty="0" err="1">
                <a:latin typeface="Times New Roman" pitchFamily="18" charset="0"/>
                <a:cs typeface="Times New Roman" pitchFamily="18" charset="0"/>
              </a:rPr>
              <a:t>введение</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плазмы</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крови</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до</a:t>
            </a:r>
            <a:r>
              <a:rPr lang="de-DE" sz="2800" dirty="0">
                <a:latin typeface="Times New Roman" pitchFamily="18" charset="0"/>
                <a:cs typeface="Times New Roman" pitchFamily="18" charset="0"/>
              </a:rPr>
              <a:t> 1 л в </a:t>
            </a:r>
            <a:r>
              <a:rPr lang="de-DE" sz="2800" dirty="0" err="1">
                <a:latin typeface="Times New Roman" pitchFamily="18" charset="0"/>
                <a:cs typeface="Times New Roman" pitchFamily="18" charset="0"/>
              </a:rPr>
              <a:t>сутки</a:t>
            </a:r>
            <a:r>
              <a:rPr lang="de-DE" sz="2800" dirty="0">
                <a:latin typeface="Times New Roman" pitchFamily="18" charset="0"/>
                <a:cs typeface="Times New Roman" pitchFamily="18" charset="0"/>
              </a:rPr>
              <a:t> в 2-3 </a:t>
            </a:r>
            <a:r>
              <a:rPr lang="de-DE" sz="2800" dirty="0" err="1">
                <a:latin typeface="Times New Roman" pitchFamily="18" charset="0"/>
                <a:cs typeface="Times New Roman" pitchFamily="18" charset="0"/>
              </a:rPr>
              <a:t>приема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тромбоцитарной</a:t>
            </a:r>
            <a:r>
              <a:rPr lang="de-DE" sz="2800" dirty="0">
                <a:latin typeface="Times New Roman" pitchFamily="18" charset="0"/>
                <a:cs typeface="Times New Roman" pitchFamily="18" charset="0"/>
              </a:rPr>
              <a:t> массы,15% </a:t>
            </a:r>
            <a:r>
              <a:rPr lang="de-DE" sz="2800" dirty="0" err="1">
                <a:latin typeface="Times New Roman" pitchFamily="18" charset="0"/>
                <a:cs typeface="Times New Roman" pitchFamily="18" charset="0"/>
              </a:rPr>
              <a:t>раствор</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альбумина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фибриноген</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викасол</a:t>
            </a:r>
            <a:r>
              <a:rPr lang="de-DE" sz="2800"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marL="0" indent="0">
              <a:buNone/>
            </a:pPr>
            <a:r>
              <a:rPr lang="de-DE" sz="2800" dirty="0" smtClean="0">
                <a:latin typeface="Times New Roman" pitchFamily="18" charset="0"/>
                <a:cs typeface="Times New Roman" pitchFamily="18" charset="0"/>
              </a:rPr>
              <a:t> </a:t>
            </a:r>
            <a:r>
              <a:rPr lang="de-DE" sz="2800" dirty="0" err="1">
                <a:latin typeface="Times New Roman" pitchFamily="18" charset="0"/>
                <a:cs typeface="Times New Roman" pitchFamily="18" charset="0"/>
              </a:rPr>
              <a:t>Местно</a:t>
            </a:r>
            <a:r>
              <a:rPr lang="de-DE" sz="2800" dirty="0">
                <a:latin typeface="Times New Roman" pitchFamily="18" charset="0"/>
                <a:cs typeface="Times New Roman" pitchFamily="18" charset="0"/>
              </a:rPr>
              <a:t> - </a:t>
            </a:r>
            <a:r>
              <a:rPr lang="de-DE" sz="2800" dirty="0" err="1">
                <a:latin typeface="Times New Roman" pitchFamily="18" charset="0"/>
                <a:cs typeface="Times New Roman" pitchFamily="18" charset="0"/>
              </a:rPr>
              <a:t>пузырь</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со</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льдом</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препараты</a:t>
            </a:r>
            <a:r>
              <a:rPr lang="de-DE" sz="2800" dirty="0">
                <a:latin typeface="Times New Roman" pitchFamily="18" charset="0"/>
                <a:cs typeface="Times New Roman" pitchFamily="18" charset="0"/>
              </a:rPr>
              <a:t> </a:t>
            </a:r>
            <a:r>
              <a:rPr lang="de-DE" sz="2800" dirty="0" err="1" smtClean="0">
                <a:latin typeface="Times New Roman" pitchFamily="18" charset="0"/>
                <a:cs typeface="Times New Roman" pitchFamily="18" charset="0"/>
              </a:rPr>
              <a:t>кальция</a:t>
            </a:r>
            <a:endParaRPr lang="ru-RU" sz="2800" dirty="0" smtClean="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6770999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de-DE" sz="2000" b="1" dirty="0" err="1" smtClean="0">
                <a:latin typeface="Times New Roman" pitchFamily="18" charset="0"/>
                <a:cs typeface="Times New Roman" pitchFamily="18" charset="0"/>
              </a:rPr>
              <a:t>Лечение</a:t>
            </a:r>
            <a:r>
              <a:rPr lang="de-DE" sz="2000" b="1" dirty="0" smtClean="0">
                <a:latin typeface="Times New Roman" pitchFamily="18" charset="0"/>
                <a:cs typeface="Times New Roman" pitchFamily="18" charset="0"/>
              </a:rPr>
              <a:t> и </a:t>
            </a:r>
            <a:r>
              <a:rPr lang="de-DE" sz="2000" b="1" dirty="0" err="1" smtClean="0">
                <a:latin typeface="Times New Roman" pitchFamily="18" charset="0"/>
                <a:cs typeface="Times New Roman" pitchFamily="18" charset="0"/>
              </a:rPr>
              <a:t>экстренная</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профилактика</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инфекционных</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болезней</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вызывающих</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чрезвычайные</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ситуации</a:t>
            </a:r>
            <a:r>
              <a:rPr lang="de-DE" sz="2000" b="1" dirty="0" smtClean="0">
                <a:latin typeface="Times New Roman" pitchFamily="18" charset="0"/>
                <a:cs typeface="Times New Roman" pitchFamily="18" charset="0"/>
              </a:rPr>
              <a:t> в </a:t>
            </a:r>
            <a:r>
              <a:rPr lang="de-DE" sz="2000" b="1" dirty="0" err="1" smtClean="0">
                <a:latin typeface="Times New Roman" pitchFamily="18" charset="0"/>
                <a:cs typeface="Times New Roman" pitchFamily="18" charset="0"/>
              </a:rPr>
              <a:t>области</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санитарно-эпидемиологического</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благополучия</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населения</a:t>
            </a: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a:xfrm>
            <a:off x="457200" y="1484784"/>
            <a:ext cx="8229600" cy="4641379"/>
          </a:xfrm>
        </p:spPr>
        <p:txBody>
          <a:bodyPr>
            <a:noAutofit/>
          </a:bodyPr>
          <a:lstStyle/>
          <a:p>
            <a:pPr marL="0" indent="0">
              <a:buNone/>
            </a:pPr>
            <a:r>
              <a:rPr lang="de-DE" sz="2400" b="1" dirty="0" err="1">
                <a:latin typeface="Times New Roman" pitchFamily="18" charset="0"/>
                <a:cs typeface="Times New Roman" pitchFamily="18" charset="0"/>
              </a:rPr>
              <a:t>Острый</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неврологический</a:t>
            </a:r>
            <a:r>
              <a:rPr lang="de-DE" sz="2400" b="1" dirty="0">
                <a:latin typeface="Times New Roman" pitchFamily="18" charset="0"/>
                <a:cs typeface="Times New Roman" pitchFamily="18" charset="0"/>
              </a:rPr>
              <a:t> </a:t>
            </a:r>
            <a:r>
              <a:rPr lang="de-DE" sz="2400" b="1" dirty="0" err="1" smtClean="0">
                <a:latin typeface="Times New Roman" pitchFamily="18" charset="0"/>
                <a:cs typeface="Times New Roman" pitchFamily="18" charset="0"/>
              </a:rPr>
              <a:t>синдром</a:t>
            </a:r>
            <a:endParaRPr lang="ru-RU" sz="2400" b="1" dirty="0" smtClean="0">
              <a:latin typeface="Times New Roman" pitchFamily="18" charset="0"/>
              <a:cs typeface="Times New Roman" pitchFamily="18" charset="0"/>
            </a:endParaRPr>
          </a:p>
          <a:p>
            <a:r>
              <a:rPr lang="de-DE" sz="1800" dirty="0" err="1">
                <a:latin typeface="Times New Roman" pitchFamily="18" charset="0"/>
                <a:cs typeface="Times New Roman" pitchFamily="18" charset="0"/>
              </a:rPr>
              <a:t>Функционально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выгодное</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положение</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на</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боку</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со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слегка</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запрокинутой</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головой</a:t>
            </a:r>
            <a:r>
              <a:rPr lang="de-DE"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r>
              <a:rPr lang="de-DE" sz="1800" dirty="0" err="1" smtClean="0">
                <a:latin typeface="Times New Roman" pitchFamily="18" charset="0"/>
                <a:cs typeface="Times New Roman" pitchFamily="18" charset="0"/>
              </a:rPr>
              <a:t>Для</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снятия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психомоторного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возбуждения</a:t>
            </a:r>
            <a:r>
              <a:rPr lang="de-DE"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marL="0" indent="0">
              <a:buNone/>
            </a:pPr>
            <a:r>
              <a:rPr lang="ru-RU"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натрия-оксибутират</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внутривенно</a:t>
            </a:r>
            <a:r>
              <a:rPr lang="de-DE" sz="1800" dirty="0">
                <a:latin typeface="Times New Roman" pitchFamily="18" charset="0"/>
                <a:cs typeface="Times New Roman" pitchFamily="18" charset="0"/>
              </a:rPr>
              <a:t> 20% </a:t>
            </a:r>
            <a:r>
              <a:rPr lang="de-DE" sz="1800" dirty="0" err="1">
                <a:latin typeface="Times New Roman" pitchFamily="18" charset="0"/>
                <a:cs typeface="Times New Roman" pitchFamily="18" charset="0"/>
              </a:rPr>
              <a:t>водный</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раствор</a:t>
            </a:r>
            <a:r>
              <a:rPr lang="de-DE" sz="1800" dirty="0">
                <a:latin typeface="Times New Roman" pitchFamily="18" charset="0"/>
                <a:cs typeface="Times New Roman" pitchFamily="18" charset="0"/>
              </a:rPr>
              <a:t> в </a:t>
            </a:r>
            <a:r>
              <a:rPr lang="de-DE" sz="1800" dirty="0" err="1">
                <a:latin typeface="Times New Roman" pitchFamily="18" charset="0"/>
                <a:cs typeface="Times New Roman" pitchFamily="18" charset="0"/>
              </a:rPr>
              <a:t>дозе</a:t>
            </a:r>
            <a:r>
              <a:rPr lang="de-DE" sz="1800" dirty="0">
                <a:latin typeface="Times New Roman" pitchFamily="18" charset="0"/>
                <a:cs typeface="Times New Roman" pitchFamily="18" charset="0"/>
              </a:rPr>
              <a:t> 70-120 </a:t>
            </a:r>
            <a:r>
              <a:rPr lang="de-DE" sz="1800" dirty="0" err="1">
                <a:latin typeface="Times New Roman" pitchFamily="18" charset="0"/>
                <a:cs typeface="Times New Roman" pitchFamily="18" charset="0"/>
              </a:rPr>
              <a:t>мг</a:t>
            </a:r>
            <a:r>
              <a:rPr lang="de-DE" sz="1800" dirty="0">
                <a:latin typeface="Times New Roman" pitchFamily="18" charset="0"/>
                <a:cs typeface="Times New Roman" pitchFamily="18" charset="0"/>
              </a:rPr>
              <a:t>/</a:t>
            </a:r>
            <a:r>
              <a:rPr lang="de-DE" sz="1800" dirty="0" err="1">
                <a:latin typeface="Times New Roman" pitchFamily="18" charset="0"/>
                <a:cs typeface="Times New Roman" pitchFamily="18" charset="0"/>
              </a:rPr>
              <a:t>кг</a:t>
            </a:r>
            <a:r>
              <a:rPr lang="de-DE"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marL="0" indent="0">
              <a:buNone/>
            </a:pPr>
            <a:r>
              <a:rPr lang="ru-RU"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диазепам</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внутримышечно</a:t>
            </a:r>
            <a:r>
              <a:rPr lang="de-DE" sz="1800" dirty="0">
                <a:latin typeface="Times New Roman" pitchFamily="18" charset="0"/>
                <a:cs typeface="Times New Roman" pitchFamily="18" charset="0"/>
              </a:rPr>
              <a:t> 2-4 </a:t>
            </a:r>
            <a:r>
              <a:rPr lang="de-DE" sz="1800" dirty="0" err="1">
                <a:latin typeface="Times New Roman" pitchFamily="18" charset="0"/>
                <a:cs typeface="Times New Roman" pitchFamily="18" charset="0"/>
              </a:rPr>
              <a:t>мл</a:t>
            </a:r>
            <a:r>
              <a:rPr lang="de-DE" sz="1800" dirty="0">
                <a:latin typeface="Times New Roman" pitchFamily="18" charset="0"/>
                <a:cs typeface="Times New Roman" pitchFamily="18" charset="0"/>
              </a:rPr>
              <a:t>. 5% </a:t>
            </a:r>
            <a:r>
              <a:rPr lang="de-DE" sz="1800" dirty="0" err="1">
                <a:latin typeface="Times New Roman" pitchFamily="18" charset="0"/>
                <a:cs typeface="Times New Roman" pitchFamily="18" charset="0"/>
              </a:rPr>
              <a:t>раствора</a:t>
            </a:r>
            <a:r>
              <a:rPr lang="de-DE" sz="1800" dirty="0">
                <a:latin typeface="Times New Roman" pitchFamily="18" charset="0"/>
                <a:cs typeface="Times New Roman" pitchFamily="18" charset="0"/>
              </a:rPr>
              <a:t> в </a:t>
            </a:r>
            <a:r>
              <a:rPr lang="de-DE" sz="1800" dirty="0" err="1">
                <a:latin typeface="Times New Roman" pitchFamily="18" charset="0"/>
                <a:cs typeface="Times New Roman" pitchFamily="18" charset="0"/>
              </a:rPr>
              <a:t>сочетании</a:t>
            </a:r>
            <a:r>
              <a:rPr lang="de-DE" sz="1800" dirty="0">
                <a:latin typeface="Times New Roman" pitchFamily="18" charset="0"/>
                <a:cs typeface="Times New Roman" pitchFamily="18" charset="0"/>
              </a:rPr>
              <a:t> с </a:t>
            </a:r>
            <a:r>
              <a:rPr lang="de-DE" sz="1800" dirty="0" err="1">
                <a:latin typeface="Times New Roman" pitchFamily="18" charset="0"/>
                <a:cs typeface="Times New Roman" pitchFamily="18" charset="0"/>
              </a:rPr>
              <a:t>препаратами</a:t>
            </a:r>
            <a:r>
              <a:rPr lang="de-DE" sz="1800" dirty="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калия</a:t>
            </a:r>
            <a:r>
              <a:rPr lang="ru-RU" sz="1800" dirty="0" smtClean="0">
                <a:latin typeface="Times New Roman" pitchFamily="18" charset="0"/>
                <a:cs typeface="Times New Roman" pitchFamily="18" charset="0"/>
              </a:rPr>
              <a:t>,</a:t>
            </a:r>
          </a:p>
          <a:p>
            <a:pPr marL="0" indent="0">
              <a:buNone/>
            </a:pPr>
            <a:r>
              <a:rPr lang="ru-RU" sz="1800" dirty="0" smtClean="0">
                <a:latin typeface="Times New Roman" pitchFamily="18" charset="0"/>
                <a:cs typeface="Times New Roman" pitchFamily="18" charset="0"/>
              </a:rPr>
              <a:t>       </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преднизолон</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внутривенно</a:t>
            </a:r>
            <a:r>
              <a:rPr lang="de-DE" sz="1800" dirty="0">
                <a:latin typeface="Times New Roman" pitchFamily="18" charset="0"/>
                <a:cs typeface="Times New Roman" pitchFamily="18" charset="0"/>
              </a:rPr>
              <a:t> 60-90 </a:t>
            </a:r>
            <a:r>
              <a:rPr lang="de-DE" sz="1800" dirty="0" err="1">
                <a:latin typeface="Times New Roman" pitchFamily="18" charset="0"/>
                <a:cs typeface="Times New Roman" pitchFamily="18" charset="0"/>
              </a:rPr>
              <a:t>мг</a:t>
            </a:r>
            <a:r>
              <a:rPr lang="de-DE"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marL="0" indent="0">
              <a:buNone/>
            </a:pPr>
            <a:r>
              <a:rPr lang="ru-RU" sz="1800" dirty="0" smtClean="0">
                <a:latin typeface="Times New Roman" pitchFamily="18" charset="0"/>
                <a:cs typeface="Times New Roman" pitchFamily="18" charset="0"/>
              </a:rPr>
              <a:t>        </a:t>
            </a:r>
            <a:r>
              <a:rPr lang="de-DE" sz="1800" dirty="0" err="1" smtClean="0">
                <a:latin typeface="Times New Roman" pitchFamily="18" charset="0"/>
                <a:cs typeface="Times New Roman" pitchFamily="18" charset="0"/>
              </a:rPr>
              <a:t>ингаляция</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кислорода</a:t>
            </a:r>
            <a:r>
              <a:rPr lang="de-DE"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marL="0" indent="0">
              <a:buNone/>
            </a:pPr>
            <a:r>
              <a:rPr lang="de-DE"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r>
              <a:rPr lang="de-DE" sz="1800" dirty="0" smtClean="0">
                <a:latin typeface="Times New Roman" pitchFamily="18" charset="0"/>
                <a:cs typeface="Times New Roman" pitchFamily="18" charset="0"/>
              </a:rPr>
              <a:t>5</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раствор</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альбумина</a:t>
            </a:r>
            <a:r>
              <a:rPr lang="de-DE" sz="1800" dirty="0">
                <a:latin typeface="Times New Roman" pitchFamily="18" charset="0"/>
                <a:cs typeface="Times New Roman" pitchFamily="18" charset="0"/>
              </a:rPr>
              <a:t> 300 </a:t>
            </a:r>
            <a:r>
              <a:rPr lang="de-DE" sz="1800" dirty="0" err="1">
                <a:latin typeface="Times New Roman" pitchFamily="18" charset="0"/>
                <a:cs typeface="Times New Roman" pitchFamily="18" charset="0"/>
              </a:rPr>
              <a:t>мл</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раствор</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глюкозы</a:t>
            </a:r>
            <a:r>
              <a:rPr lang="de-DE" sz="1800" dirty="0">
                <a:latin typeface="Times New Roman" pitchFamily="18" charset="0"/>
                <a:cs typeface="Times New Roman" pitchFamily="18" charset="0"/>
              </a:rPr>
              <a:t> 500 </a:t>
            </a:r>
            <a:r>
              <a:rPr lang="de-DE" sz="1800" dirty="0" err="1">
                <a:latin typeface="Times New Roman" pitchFamily="18" charset="0"/>
                <a:cs typeface="Times New Roman" pitchFamily="18" charset="0"/>
              </a:rPr>
              <a:t>мл</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инсулин</a:t>
            </a:r>
            <a:r>
              <a:rPr lang="de-DE" sz="1800" dirty="0">
                <a:latin typeface="Times New Roman" pitchFamily="18" charset="0"/>
                <a:cs typeface="Times New Roman" pitchFamily="18" charset="0"/>
              </a:rPr>
              <a:t> 8 ЕД </a:t>
            </a:r>
            <a:r>
              <a:rPr lang="de-DE" sz="1800" dirty="0" err="1">
                <a:latin typeface="Times New Roman" pitchFamily="18" charset="0"/>
                <a:cs typeface="Times New Roman" pitchFamily="18" charset="0"/>
              </a:rPr>
              <a:t>внутривенно</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капельно</a:t>
            </a:r>
            <a:r>
              <a:rPr lang="de-DE"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marL="0" indent="0">
              <a:buNone/>
            </a:pPr>
            <a:r>
              <a:rPr lang="de-DE" sz="1800" dirty="0" err="1" smtClean="0">
                <a:latin typeface="Times New Roman" pitchFamily="18" charset="0"/>
                <a:cs typeface="Times New Roman" pitchFamily="18" charset="0"/>
              </a:rPr>
              <a:t>При</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гипертензии</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одновременно</a:t>
            </a:r>
            <a:r>
              <a:rPr lang="de-DE" sz="1800" dirty="0">
                <a:latin typeface="Times New Roman" pitchFamily="18" charset="0"/>
                <a:cs typeface="Times New Roman" pitchFamily="18" charset="0"/>
              </a:rPr>
              <a:t> 1% </a:t>
            </a:r>
            <a:r>
              <a:rPr lang="de-DE" sz="1800" dirty="0" err="1">
                <a:latin typeface="Times New Roman" pitchFamily="18" charset="0"/>
                <a:cs typeface="Times New Roman" pitchFamily="18" charset="0"/>
              </a:rPr>
              <a:t>раствор</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лазикса</a:t>
            </a:r>
            <a:r>
              <a:rPr lang="de-DE" sz="1800" dirty="0">
                <a:latin typeface="Times New Roman" pitchFamily="18" charset="0"/>
                <a:cs typeface="Times New Roman" pitchFamily="18" charset="0"/>
              </a:rPr>
              <a:t> 2 </a:t>
            </a:r>
            <a:r>
              <a:rPr lang="de-DE" sz="1800" dirty="0" err="1">
                <a:latin typeface="Times New Roman" pitchFamily="18" charset="0"/>
                <a:cs typeface="Times New Roman" pitchFamily="18" charset="0"/>
              </a:rPr>
              <a:t>мл</a:t>
            </a:r>
            <a:r>
              <a:rPr lang="de-DE"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marL="0" indent="0">
              <a:spcBef>
                <a:spcPts val="0"/>
              </a:spcBef>
              <a:buNone/>
            </a:pPr>
            <a:r>
              <a:rPr lang="de-DE" sz="1800" dirty="0" err="1" smtClean="0">
                <a:latin typeface="Times New Roman" pitchFamily="18" charset="0"/>
                <a:cs typeface="Times New Roman" pitchFamily="18" charset="0"/>
              </a:rPr>
              <a:t>При</a:t>
            </a:r>
            <a:r>
              <a:rPr lang="de-DE" sz="1800" dirty="0" smtClean="0">
                <a:latin typeface="Times New Roman" pitchFamily="18" charset="0"/>
                <a:cs typeface="Times New Roman" pitchFamily="18" charset="0"/>
              </a:rPr>
              <a:t> </a:t>
            </a:r>
            <a:r>
              <a:rPr lang="de-DE" sz="1800" dirty="0" err="1">
                <a:latin typeface="Times New Roman" pitchFamily="18" charset="0"/>
                <a:cs typeface="Times New Roman" pitchFamily="18" charset="0"/>
              </a:rPr>
              <a:t>гипертермии</a:t>
            </a:r>
            <a:r>
              <a:rPr lang="de-DE" sz="1800" dirty="0">
                <a:latin typeface="Times New Roman" pitchFamily="18" charset="0"/>
                <a:cs typeface="Times New Roman" pitchFamily="18" charset="0"/>
              </a:rPr>
              <a:t> - </a:t>
            </a:r>
            <a:r>
              <a:rPr lang="de-DE" sz="1800" dirty="0" err="1">
                <a:latin typeface="Times New Roman" pitchFamily="18" charset="0"/>
                <a:cs typeface="Times New Roman" pitchFamily="18" charset="0"/>
              </a:rPr>
              <a:t>реопирин</a:t>
            </a:r>
            <a:r>
              <a:rPr lang="de-DE" sz="1800" dirty="0">
                <a:latin typeface="Times New Roman" pitchFamily="18" charset="0"/>
                <a:cs typeface="Times New Roman" pitchFamily="18" charset="0"/>
              </a:rPr>
              <a:t> - 5 </a:t>
            </a:r>
            <a:r>
              <a:rPr lang="de-DE" sz="1800" dirty="0" err="1">
                <a:latin typeface="Times New Roman" pitchFamily="18" charset="0"/>
                <a:cs typeface="Times New Roman" pitchFamily="18" charset="0"/>
              </a:rPr>
              <a:t>мл</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или</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амидопирин</a:t>
            </a:r>
            <a:r>
              <a:rPr lang="de-DE" sz="1800" dirty="0">
                <a:latin typeface="Times New Roman" pitchFamily="18" charset="0"/>
                <a:cs typeface="Times New Roman" pitchFamily="18" charset="0"/>
              </a:rPr>
              <a:t> 5% - 5 </a:t>
            </a:r>
            <a:r>
              <a:rPr lang="de-DE" sz="1800" dirty="0" err="1">
                <a:latin typeface="Times New Roman" pitchFamily="18" charset="0"/>
                <a:cs typeface="Times New Roman" pitchFamily="18" charset="0"/>
              </a:rPr>
              <a:t>мл</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анальгин</a:t>
            </a:r>
            <a:r>
              <a:rPr lang="de-DE" sz="1800" dirty="0">
                <a:latin typeface="Times New Roman" pitchFamily="18" charset="0"/>
                <a:cs typeface="Times New Roman" pitchFamily="18" charset="0"/>
              </a:rPr>
              <a:t> 50% - 2мл. </a:t>
            </a:r>
            <a:endParaRPr lang="ru-RU" sz="1800" dirty="0" smtClean="0">
              <a:latin typeface="Times New Roman" pitchFamily="18" charset="0"/>
              <a:cs typeface="Times New Roman" pitchFamily="18" charset="0"/>
            </a:endParaRPr>
          </a:p>
          <a:p>
            <a:pPr marL="0" indent="0">
              <a:spcBef>
                <a:spcPts val="0"/>
              </a:spcBef>
              <a:buNone/>
            </a:pPr>
            <a:r>
              <a:rPr lang="de-DE" sz="1800" dirty="0" err="1" smtClean="0">
                <a:latin typeface="Times New Roman" pitchFamily="18" charset="0"/>
                <a:cs typeface="Times New Roman" pitchFamily="18" charset="0"/>
              </a:rPr>
              <a:t>Местная</a:t>
            </a:r>
            <a:r>
              <a:rPr lang="de-DE" sz="1800" dirty="0" smtClean="0">
                <a:latin typeface="Times New Roman" pitchFamily="18" charset="0"/>
                <a:cs typeface="Times New Roman" pitchFamily="18" charset="0"/>
              </a:rPr>
              <a:t> </a:t>
            </a:r>
            <a:r>
              <a:rPr lang="de-DE" sz="1800" dirty="0">
                <a:latin typeface="Times New Roman" pitchFamily="18" charset="0"/>
                <a:cs typeface="Times New Roman" pitchFamily="18" charset="0"/>
              </a:rPr>
              <a:t>и </a:t>
            </a:r>
            <a:r>
              <a:rPr lang="de-DE" sz="1800" dirty="0" err="1">
                <a:latin typeface="Times New Roman" pitchFamily="18" charset="0"/>
                <a:cs typeface="Times New Roman" pitchFamily="18" charset="0"/>
              </a:rPr>
              <a:t>общая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физическая</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гипотермия</a:t>
            </a:r>
            <a:r>
              <a:rPr lang="de-DE"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967576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819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8196" name="Rectangle 3"/>
          <p:cNvSpPr>
            <a:spLocks noChangeArrowheads="1"/>
          </p:cNvSpPr>
          <p:nvPr/>
        </p:nvSpPr>
        <p:spPr bwMode="auto">
          <a:xfrm>
            <a:off x="3638550" y="2747963"/>
            <a:ext cx="1866900" cy="1587"/>
          </a:xfrm>
          <a:prstGeom prst="rect">
            <a:avLst/>
          </a:prstGeom>
          <a:solidFill>
            <a:srgbClr val="F9F9F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sp>
        <p:nvSpPr>
          <p:cNvPr id="8197" name="Rectangle 4"/>
          <p:cNvSpPr>
            <a:spLocks noChangeArrowheads="1"/>
          </p:cNvSpPr>
          <p:nvPr/>
        </p:nvSpPr>
        <p:spPr bwMode="auto">
          <a:xfrm>
            <a:off x="3638550" y="2747963"/>
            <a:ext cx="1866900" cy="1587"/>
          </a:xfrm>
          <a:prstGeom prst="rect">
            <a:avLst/>
          </a:prstGeom>
          <a:solidFill>
            <a:srgbClr val="F9F9F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ru-RU" smtClean="0">
              <a:solidFill>
                <a:srgbClr val="FFFFFF"/>
              </a:solidFill>
            </a:endParaRPr>
          </a:p>
        </p:txBody>
      </p:sp>
      <p:pic>
        <p:nvPicPr>
          <p:cNvPr id="81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2747963"/>
            <a:ext cx="1809750" cy="1362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4342" name="Group 6"/>
          <p:cNvGraphicFramePr>
            <a:graphicFrameLocks noGrp="1"/>
          </p:cNvGraphicFramePr>
          <p:nvPr>
            <p:extLst>
              <p:ext uri="{D42A27DB-BD31-4B8C-83A1-F6EECF244321}">
                <p14:modId xmlns:p14="http://schemas.microsoft.com/office/powerpoint/2010/main" val="2275564528"/>
              </p:ext>
            </p:extLst>
          </p:nvPr>
        </p:nvGraphicFramePr>
        <p:xfrm>
          <a:off x="468313" y="333375"/>
          <a:ext cx="8137525" cy="6467475"/>
        </p:xfrm>
        <a:graphic>
          <a:graphicData uri="http://schemas.openxmlformats.org/drawingml/2006/table">
            <a:tbl>
              <a:tblPr/>
              <a:tblGrid>
                <a:gridCol w="8137525"/>
              </a:tblGrid>
              <a:tr h="101917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4400" b="0" i="0" u="none" strike="noStrike" cap="none" normalizeH="0" baseline="0" dirty="0" smtClean="0">
                        <a:ln>
                          <a:noFill/>
                        </a:ln>
                        <a:solidFill>
                          <a:srgbClr val="000000"/>
                        </a:solidFill>
                        <a:effectLst/>
                        <a:latin typeface="Arial" charset="0"/>
                        <a:ea typeface="Microsoft YaHei" charset="-122"/>
                      </a:endParaRPr>
                    </a:p>
                  </a:txBody>
                  <a:tcPr marL="90000" marR="90000" marT="85608" marB="46800"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solidFill>
                      <a:srgbClr val="F9F9F9"/>
                    </a:solidFill>
                  </a:tcPr>
                </a:tc>
              </a:tr>
              <a:tr h="2886075">
                <a:tc>
                  <a:txBody>
                    <a:bodyPr/>
                    <a:lstStyle/>
                    <a:p>
                      <a:pPr marL="0" marR="0" lvl="0" indent="0" algn="l" defTabSz="449263" rtl="0" eaLnBrk="1" fontAlgn="base" latinLnBrk="0" hangingPunct="1">
                        <a:lnSpc>
                          <a:spcPct val="93000"/>
                        </a:lnSpc>
                        <a:spcBef>
                          <a:spcPts val="7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2800" b="0" i="0" u="none" strike="noStrike" cap="none" normalizeH="0" baseline="0" dirty="0" smtClean="0">
                        <a:ln>
                          <a:noFill/>
                        </a:ln>
                        <a:solidFill>
                          <a:srgbClr val="000000"/>
                        </a:solidFill>
                        <a:effectLst/>
                        <a:latin typeface="Arial" charset="0"/>
                        <a:ea typeface="Microsoft YaHei" charset="-122"/>
                      </a:endParaRPr>
                    </a:p>
                  </a:txBody>
                  <a:tcPr marL="90000" marR="90000" marT="71495" marB="46800"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solidFill>
                      <a:srgbClr val="F9F9F9"/>
                    </a:solidFill>
                  </a:tcPr>
                </a:tc>
              </a:tr>
              <a:tr h="2562225">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5400" b="0" i="0" u="none" strike="noStrike" cap="none" normalizeH="0" baseline="0" dirty="0" smtClean="0">
                          <a:ln>
                            <a:noFill/>
                          </a:ln>
                          <a:solidFill>
                            <a:schemeClr val="tx1">
                              <a:lumMod val="95000"/>
                              <a:lumOff val="5000"/>
                            </a:schemeClr>
                          </a:solidFill>
                          <a:effectLst/>
                          <a:latin typeface="Times New Roman" pitchFamily="16" charset="0"/>
                          <a:ea typeface="Microsoft YaHei" charset="-122"/>
                          <a:cs typeface="Times New Roman" pitchFamily="16" charset="0"/>
                          <a:hlinkClick r:id="rId4"/>
                        </a:rPr>
                        <a:t>Чумная палочка</a:t>
                      </a:r>
                      <a:r>
                        <a:rPr kumimoji="0" lang="ru-RU" sz="5400" b="0" i="0" u="none" strike="noStrike" cap="none" normalizeH="0" baseline="0" dirty="0" smtClean="0">
                          <a:ln>
                            <a:noFill/>
                          </a:ln>
                          <a:solidFill>
                            <a:schemeClr val="tx1">
                              <a:lumMod val="95000"/>
                              <a:lumOff val="5000"/>
                            </a:schemeClr>
                          </a:solidFill>
                          <a:effectLst/>
                          <a:latin typeface="Times New Roman" pitchFamily="16" charset="0"/>
                          <a:ea typeface="Microsoft YaHei" charset="-122"/>
                          <a:cs typeface="Times New Roman" pitchFamily="16" charset="0"/>
                        </a:rPr>
                        <a:t> </a:t>
                      </a:r>
                      <a:r>
                        <a:rPr kumimoji="0" lang="ru-RU" sz="5400" b="0" i="0" u="none" strike="noStrike" cap="none" normalizeH="0" baseline="0" dirty="0" smtClean="0">
                          <a:ln>
                            <a:noFill/>
                          </a:ln>
                          <a:solidFill>
                            <a:srgbClr val="000000"/>
                          </a:solidFill>
                          <a:effectLst/>
                          <a:latin typeface="Times New Roman" pitchFamily="16" charset="0"/>
                          <a:ea typeface="Microsoft YaHei" charset="-122"/>
                          <a:cs typeface="Times New Roman" pitchFamily="16" charset="0"/>
                        </a:rPr>
                        <a:t>при </a:t>
                      </a:r>
                      <a:r>
                        <a:rPr kumimoji="0" lang="ru-RU" sz="5400" b="0" i="0" u="none" strike="noStrike" cap="none" normalizeH="0" baseline="0" dirty="0" err="1" smtClean="0">
                          <a:ln>
                            <a:noFill/>
                          </a:ln>
                          <a:solidFill>
                            <a:srgbClr val="000000"/>
                          </a:solidFill>
                          <a:effectLst/>
                          <a:latin typeface="Times New Roman" pitchFamily="16" charset="0"/>
                          <a:ea typeface="Microsoft YaHei" charset="-122"/>
                          <a:cs typeface="Times New Roman" pitchFamily="16" charset="0"/>
                        </a:rPr>
                        <a:t>флюоресцентной</a:t>
                      </a:r>
                      <a:r>
                        <a:rPr kumimoji="0" lang="ru-RU" sz="5400" b="0" i="0" u="none" strike="noStrike" cap="none" normalizeH="0" baseline="0" dirty="0" smtClean="0">
                          <a:ln>
                            <a:noFill/>
                          </a:ln>
                          <a:solidFill>
                            <a:srgbClr val="000000"/>
                          </a:solidFill>
                          <a:effectLst/>
                          <a:latin typeface="Times New Roman" pitchFamily="16" charset="0"/>
                          <a:ea typeface="Microsoft YaHei" charset="-122"/>
                          <a:cs typeface="Times New Roman" pitchFamily="16" charset="0"/>
                        </a:rPr>
                        <a:t> микроскопии.</a:t>
                      </a:r>
                    </a:p>
                  </a:txBody>
                  <a:tcPr marL="90000" marR="90000" marT="80820" marB="46800"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solidFill>
                      <a:srgbClr val="F9F9F9"/>
                    </a:solidFill>
                  </a:tcPr>
                </a:tc>
              </a:tr>
            </a:tbl>
          </a:graphicData>
        </a:graphic>
      </p:graphicFrame>
      <p:pic>
        <p:nvPicPr>
          <p:cNvPr id="8209"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04813"/>
            <a:ext cx="619125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7170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2400" b="1" dirty="0" err="1">
                <a:latin typeface="Times New Roman" pitchFamily="18" charset="0"/>
                <a:cs typeface="Times New Roman" pitchFamily="18" charset="0"/>
              </a:rPr>
              <a:t>Схемы</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общей</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экстренной</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профилактики</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при</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неизвестном</a:t>
            </a:r>
            <a:r>
              <a:rPr lang="de-DE" sz="2400" b="1" dirty="0">
                <a:latin typeface="Times New Roman" pitchFamily="18" charset="0"/>
                <a:cs typeface="Times New Roman" pitchFamily="18" charset="0"/>
              </a:rPr>
              <a:t> </a:t>
            </a:r>
            <a:r>
              <a:rPr lang="de-DE" sz="2400" b="1" dirty="0" err="1">
                <a:latin typeface="Times New Roman" pitchFamily="18" charset="0"/>
                <a:cs typeface="Times New Roman" pitchFamily="18" charset="0"/>
              </a:rPr>
              <a:t>возбудителе</a:t>
            </a:r>
            <a:r>
              <a:rPr lang="de-DE" sz="2400" b="1" dirty="0">
                <a:latin typeface="Times New Roman" pitchFamily="18" charset="0"/>
                <a:cs typeface="Times New Roman" pitchFamily="18" charset="0"/>
              </a:rPr>
              <a:t>)</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12777"/>
            <a:ext cx="8064896" cy="468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1096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sz="1800" b="1" dirty="0" err="1">
                <a:latin typeface="Times New Roman" pitchFamily="18" charset="0"/>
                <a:cs typeface="Times New Roman" pitchFamily="18" charset="0"/>
              </a:rPr>
              <a:t>Схемы</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применения</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специфического</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иммуноглобулина</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при</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экстренной</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профилактике</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болезней</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вызываемых</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вирусами</a:t>
            </a:r>
            <a:r>
              <a:rPr lang="de-DE" sz="1800" b="1" dirty="0">
                <a:latin typeface="Times New Roman" pitchFamily="18" charset="0"/>
                <a:cs typeface="Times New Roman" pitchFamily="18" charset="0"/>
              </a:rPr>
              <a:t> </a:t>
            </a:r>
            <a:r>
              <a:rPr lang="de-DE" sz="1800" b="1" dirty="0" err="1">
                <a:latin typeface="Times New Roman" pitchFamily="18" charset="0"/>
                <a:cs typeface="Times New Roman" pitchFamily="18" charset="0"/>
              </a:rPr>
              <a:t>Эбола</a:t>
            </a:r>
            <a:r>
              <a:rPr lang="de-DE" sz="1800" b="1" dirty="0">
                <a:latin typeface="Times New Roman" pitchFamily="18" charset="0"/>
                <a:cs typeface="Times New Roman" pitchFamily="18" charset="0"/>
              </a:rPr>
              <a:t> и </a:t>
            </a:r>
            <a:r>
              <a:rPr lang="de-DE" sz="1800" b="1" dirty="0" err="1">
                <a:latin typeface="Times New Roman" pitchFamily="18" charset="0"/>
                <a:cs typeface="Times New Roman" pitchFamily="18" charset="0"/>
              </a:rPr>
              <a:t>Марбург</a:t>
            </a:r>
            <a:endParaRPr lang="ru-RU" sz="1800" dirty="0">
              <a:latin typeface="Times New Roman" pitchFamily="18" charset="0"/>
              <a:cs typeface="Times New Roman" pitchFamily="18" charset="0"/>
            </a:endParaRPr>
          </a:p>
        </p:txBody>
      </p:sp>
      <p:pic>
        <p:nvPicPr>
          <p:cNvPr id="2049"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1899" y="2060848"/>
            <a:ext cx="6140202" cy="295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4212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fontScale="90000"/>
          </a:bodyPr>
          <a:lstStyle/>
          <a:p>
            <a:r>
              <a:rPr lang="ru-RU" sz="2700" b="1" dirty="0" smtClean="0"/>
              <a:t/>
            </a:r>
            <a:br>
              <a:rPr lang="ru-RU" sz="2700" b="1" dirty="0" smtClean="0"/>
            </a:br>
            <a:r>
              <a:rPr lang="de-DE" sz="3100" b="1" dirty="0" err="1" smtClean="0">
                <a:latin typeface="Times New Roman" pitchFamily="18" charset="0"/>
                <a:cs typeface="Times New Roman" pitchFamily="18" charset="0"/>
              </a:rPr>
              <a:t>Средства</a:t>
            </a:r>
            <a:r>
              <a:rPr lang="de-DE" sz="3100" b="1" dirty="0">
                <a:latin typeface="Times New Roman" pitchFamily="18" charset="0"/>
                <a:cs typeface="Times New Roman" pitchFamily="18" charset="0"/>
              </a:rPr>
              <a:t/>
            </a:r>
            <a:br>
              <a:rPr lang="de-DE" sz="3100" b="1" dirty="0">
                <a:latin typeface="Times New Roman" pitchFamily="18" charset="0"/>
                <a:cs typeface="Times New Roman" pitchFamily="18" charset="0"/>
              </a:rPr>
            </a:br>
            <a:r>
              <a:rPr lang="de-DE" sz="3100" b="1" dirty="0" err="1">
                <a:latin typeface="Times New Roman" pitchFamily="18" charset="0"/>
                <a:cs typeface="Times New Roman" pitchFamily="18" charset="0"/>
              </a:rPr>
              <a:t>индивидуальной</a:t>
            </a:r>
            <a:r>
              <a:rPr lang="de-DE" sz="3100" b="1" dirty="0">
                <a:latin typeface="Times New Roman" pitchFamily="18" charset="0"/>
                <a:cs typeface="Times New Roman" pitchFamily="18" charset="0"/>
              </a:rPr>
              <a:t> </a:t>
            </a:r>
            <a:r>
              <a:rPr lang="de-DE" sz="3100" b="1" dirty="0" err="1">
                <a:latin typeface="Times New Roman" pitchFamily="18" charset="0"/>
                <a:cs typeface="Times New Roman" pitchFamily="18" charset="0"/>
              </a:rPr>
              <a:t>защиты</a:t>
            </a: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endParaRPr lang="ru-RU" sz="31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pPr fontAlgn="base"/>
            <a:r>
              <a:rPr lang="de-DE" sz="2800" dirty="0" err="1">
                <a:latin typeface="Times New Roman" pitchFamily="18" charset="0"/>
                <a:cs typeface="Times New Roman" pitchFamily="18" charset="0"/>
              </a:rPr>
              <a:t>Средства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индивидуальной</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защиты</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должны</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быть</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подобраны</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по</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размеру</a:t>
            </a:r>
            <a:r>
              <a:rPr lang="de-DE" sz="2800" dirty="0">
                <a:latin typeface="Times New Roman" pitchFamily="18" charset="0"/>
                <a:cs typeface="Times New Roman" pitchFamily="18" charset="0"/>
              </a:rPr>
              <a:t> и </a:t>
            </a:r>
            <a:r>
              <a:rPr lang="de-DE" sz="2800" dirty="0" err="1">
                <a:latin typeface="Times New Roman" pitchFamily="18" charset="0"/>
                <a:cs typeface="Times New Roman" pitchFamily="18" charset="0"/>
              </a:rPr>
              <a:t>маркированы</a:t>
            </a:r>
            <a:r>
              <a:rPr lang="de-DE" sz="2800" dirty="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fontAlgn="base"/>
            <a:r>
              <a:rPr lang="de-DE" sz="2800" dirty="0" err="1">
                <a:latin typeface="Times New Roman" pitchFamily="18" charset="0"/>
                <a:cs typeface="Times New Roman" pitchFamily="18" charset="0"/>
              </a:rPr>
              <a:t>Применяют</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различные</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средства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индивидуальной</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защиты</a:t>
            </a:r>
            <a:r>
              <a:rPr lang="de-DE" sz="2800"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marL="0" indent="0" fontAlgn="base">
              <a:buNone/>
            </a:pP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de-DE" sz="2800" dirty="0" smtClean="0">
                <a:latin typeface="Times New Roman" pitchFamily="18" charset="0"/>
                <a:cs typeface="Times New Roman" pitchFamily="18" charset="0"/>
              </a:rPr>
              <a:t> </a:t>
            </a:r>
            <a:r>
              <a:rPr lang="de-DE" sz="2800" dirty="0" err="1">
                <a:latin typeface="Times New Roman" pitchFamily="18" charset="0"/>
                <a:cs typeface="Times New Roman" pitchFamily="18" charset="0"/>
              </a:rPr>
              <a:t>комбинезон</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защитный</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ограниченного</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срока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пользования</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из</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воздухонепроницаемого</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материала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дополненный</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маской</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для</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защиты</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органов</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дыхания</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перчатками</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медицинскими</a:t>
            </a:r>
            <a:r>
              <a:rPr lang="de-DE" sz="2800" dirty="0">
                <a:latin typeface="Times New Roman" pitchFamily="18" charset="0"/>
                <a:cs typeface="Times New Roman" pitchFamily="18" charset="0"/>
              </a:rPr>
              <a:t> и </a:t>
            </a:r>
            <a:r>
              <a:rPr lang="de-DE" sz="2800" dirty="0" err="1">
                <a:latin typeface="Times New Roman" pitchFamily="18" charset="0"/>
                <a:cs typeface="Times New Roman" pitchFamily="18" charset="0"/>
              </a:rPr>
              <a:t>сапогами</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бахилами</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медицинскими</a:t>
            </a:r>
            <a:r>
              <a:rPr lang="de-DE"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marL="0" indent="0" fontAlgn="base">
              <a:buNone/>
            </a:pP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de-DE" sz="2800" dirty="0" err="1" smtClean="0">
                <a:latin typeface="Times New Roman" pitchFamily="18" charset="0"/>
                <a:cs typeface="Times New Roman" pitchFamily="18" charset="0"/>
              </a:rPr>
              <a:t>противочумный</a:t>
            </a:r>
            <a:r>
              <a:rPr lang="de-DE" sz="2800" dirty="0" smtClean="0">
                <a:latin typeface="Times New Roman" pitchFamily="18" charset="0"/>
                <a:cs typeface="Times New Roman" pitchFamily="18" charset="0"/>
              </a:rPr>
              <a:t> </a:t>
            </a:r>
            <a:r>
              <a:rPr lang="de-DE" sz="2800" dirty="0" err="1">
                <a:latin typeface="Times New Roman" pitchFamily="18" charset="0"/>
                <a:cs typeface="Times New Roman" pitchFamily="18" charset="0"/>
              </a:rPr>
              <a:t>костюм</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Кварц</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запас</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сменных</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фильтров</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для</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одного</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костюма</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Кварц</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должен</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составлять</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не</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менее</a:t>
            </a:r>
            <a:r>
              <a:rPr lang="de-DE" sz="2800" dirty="0">
                <a:latin typeface="Times New Roman" pitchFamily="18" charset="0"/>
                <a:cs typeface="Times New Roman" pitchFamily="18" charset="0"/>
              </a:rPr>
              <a:t> 3-х </a:t>
            </a:r>
            <a:r>
              <a:rPr lang="de-DE" sz="2800" dirty="0" err="1">
                <a:latin typeface="Times New Roman" pitchFamily="18" charset="0"/>
                <a:cs typeface="Times New Roman" pitchFamily="18" charset="0"/>
              </a:rPr>
              <a:t>шт</a:t>
            </a:r>
            <a:r>
              <a:rPr lang="de-DE"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marL="0" indent="0" fontAlgn="base">
              <a:buNone/>
            </a:pP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de-DE" sz="2800" dirty="0" err="1" smtClean="0">
                <a:latin typeface="Times New Roman" pitchFamily="18" charset="0"/>
                <a:cs typeface="Times New Roman" pitchFamily="18" charset="0"/>
              </a:rPr>
              <a:t>комбинезон</a:t>
            </a:r>
            <a:r>
              <a:rPr lang="de-DE" sz="2800" dirty="0" smtClean="0">
                <a:latin typeface="Times New Roman" pitchFamily="18" charset="0"/>
                <a:cs typeface="Times New Roman" pitchFamily="18" charset="0"/>
              </a:rPr>
              <a:t> </a:t>
            </a:r>
            <a:r>
              <a:rPr lang="de-DE" sz="2800" dirty="0" err="1">
                <a:latin typeface="Times New Roman" pitchFamily="18" charset="0"/>
                <a:cs typeface="Times New Roman" pitchFamily="18" charset="0"/>
              </a:rPr>
              <a:t>защитный</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Тайкем</a:t>
            </a:r>
            <a:r>
              <a:rPr lang="de-DE" sz="2800" dirty="0">
                <a:latin typeface="Times New Roman" pitchFamily="18" charset="0"/>
                <a:cs typeface="Times New Roman" pitchFamily="18" charset="0"/>
              </a:rPr>
              <a:t> С» и </a:t>
            </a:r>
            <a:r>
              <a:rPr lang="de-DE" sz="2800" dirty="0" err="1">
                <a:latin typeface="Times New Roman" pitchFamily="18" charset="0"/>
                <a:cs typeface="Times New Roman" pitchFamily="18" charset="0"/>
              </a:rPr>
              <a:t>другие</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разрешенные</a:t>
            </a:r>
            <a:r>
              <a:rPr lang="de-DE" sz="2800" dirty="0">
                <a:latin typeface="Times New Roman" pitchFamily="18" charset="0"/>
                <a:cs typeface="Times New Roman" pitchFamily="18" charset="0"/>
              </a:rPr>
              <a:t> к </a:t>
            </a:r>
            <a:r>
              <a:rPr lang="de-DE" sz="2800" dirty="0" err="1">
                <a:latin typeface="Times New Roman" pitchFamily="18" charset="0"/>
                <a:cs typeface="Times New Roman" pitchFamily="18" charset="0"/>
              </a:rPr>
              <a:t>использованию</a:t>
            </a:r>
            <a:r>
              <a:rPr lang="de-DE" sz="2800" dirty="0">
                <a:latin typeface="Times New Roman" pitchFamily="18" charset="0"/>
                <a:cs typeface="Times New Roman" pitchFamily="18" charset="0"/>
              </a:rPr>
              <a:t> СИЗ.</a:t>
            </a:r>
            <a:endParaRPr lang="ru-RU" sz="28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4015032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err="1" smtClean="0">
                <a:latin typeface="Times New Roman" pitchFamily="18" charset="0"/>
                <a:cs typeface="Times New Roman" pitchFamily="18" charset="0"/>
              </a:rPr>
              <a:t>К</a:t>
            </a:r>
            <a:r>
              <a:rPr lang="de-DE" dirty="0" err="1" smtClean="0">
                <a:latin typeface="Times New Roman" pitchFamily="18" charset="0"/>
                <a:cs typeface="Times New Roman" pitchFamily="18" charset="0"/>
              </a:rPr>
              <a:t>омбинезон</a:t>
            </a:r>
            <a:r>
              <a:rPr lang="de-DE" dirty="0" smtClean="0">
                <a:latin typeface="Times New Roman" pitchFamily="18" charset="0"/>
                <a:cs typeface="Times New Roman" pitchFamily="18" charset="0"/>
              </a:rPr>
              <a:t> </a:t>
            </a:r>
            <a:r>
              <a:rPr lang="de-DE" dirty="0" err="1">
                <a:latin typeface="Times New Roman" pitchFamily="18" charset="0"/>
                <a:cs typeface="Times New Roman" pitchFamily="18" charset="0"/>
              </a:rPr>
              <a:t>защитный</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Тайкем</a:t>
            </a:r>
            <a:r>
              <a:rPr lang="de-DE" dirty="0">
                <a:latin typeface="Times New Roman" pitchFamily="18" charset="0"/>
                <a:cs typeface="Times New Roman" pitchFamily="18" charset="0"/>
              </a:rPr>
              <a:t> С»</a:t>
            </a:r>
            <a:endParaRPr lang="ru-RU" dirty="0"/>
          </a:p>
        </p:txBody>
      </p:sp>
      <p:sp>
        <p:nvSpPr>
          <p:cNvPr id="5" name="Объект 4"/>
          <p:cNvSpPr>
            <a:spLocks noGrp="1"/>
          </p:cNvSpPr>
          <p:nvPr>
            <p:ph idx="1"/>
          </p:nvPr>
        </p:nvSpPr>
        <p:spPr/>
        <p:txBody>
          <a:bodyPr>
            <a:normAutofit fontScale="47500" lnSpcReduction="20000"/>
          </a:bodyPr>
          <a:lstStyle/>
          <a:p>
            <a:r>
              <a:rPr lang="ru-RU" dirty="0">
                <a:latin typeface="Times New Roman" pitchFamily="18" charset="0"/>
                <a:cs typeface="Times New Roman" pitchFamily="18" charset="0"/>
              </a:rPr>
              <a:t>Преимущества комбинезонов </a:t>
            </a:r>
            <a:r>
              <a:rPr lang="ru-RU" dirty="0" err="1">
                <a:latin typeface="Times New Roman" pitchFamily="18" charset="0"/>
                <a:cs typeface="Times New Roman" pitchFamily="18" charset="0"/>
              </a:rPr>
              <a:t>Тайкем</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Высокий уровень защиты от химических реагентов и биологических факторов риска</a:t>
            </a:r>
          </a:p>
          <a:p>
            <a:r>
              <a:rPr lang="ru-RU" dirty="0">
                <a:latin typeface="Times New Roman" pitchFamily="18" charset="0"/>
                <a:cs typeface="Times New Roman" pitchFamily="18" charset="0"/>
              </a:rPr>
              <a:t>Надежность и контроль качества: каждый комбинезон проходит тщательную проверку</a:t>
            </a:r>
          </a:p>
          <a:p>
            <a:r>
              <a:rPr lang="ru-RU" dirty="0">
                <a:latin typeface="Times New Roman" pitchFamily="18" charset="0"/>
                <a:cs typeface="Times New Roman" pitchFamily="18" charset="0"/>
              </a:rPr>
              <a:t>Высокая механическая прочность материалов и комбинезонов</a:t>
            </a:r>
          </a:p>
          <a:p>
            <a:r>
              <a:rPr lang="ru-RU" dirty="0">
                <a:latin typeface="Times New Roman" pitchFamily="18" charset="0"/>
                <a:cs typeface="Times New Roman" pitchFamily="18" charset="0"/>
              </a:rPr>
              <a:t>Удобная конструкция: комбинезон не сковывает движения, что особенно важно при работе в сложных условиях</a:t>
            </a:r>
          </a:p>
          <a:p>
            <a:r>
              <a:rPr lang="ru-RU" dirty="0">
                <a:latin typeface="Times New Roman" pitchFamily="18" charset="0"/>
                <a:cs typeface="Times New Roman" pitchFamily="18" charset="0"/>
              </a:rPr>
              <a:t>Высокий уровень комфорта: костюмы очень легкие и гибкие</a:t>
            </a:r>
          </a:p>
          <a:p>
            <a:r>
              <a:rPr lang="ru-RU" dirty="0">
                <a:latin typeface="Times New Roman" pitchFamily="18" charset="0"/>
                <a:cs typeface="Times New Roman" pitchFamily="18" charset="0"/>
              </a:rPr>
              <a:t>Ограниченный срок использования и простота утилизации</a:t>
            </a:r>
          </a:p>
          <a:p>
            <a:r>
              <a:rPr lang="ru-RU" dirty="0">
                <a:latin typeface="Times New Roman" pitchFamily="18" charset="0"/>
                <a:cs typeface="Times New Roman" pitchFamily="18" charset="0"/>
              </a:rPr>
              <a:t>Антистатическая обработка защищает от электростатических разрядов</a:t>
            </a:r>
          </a:p>
          <a:p>
            <a:r>
              <a:rPr lang="ru-RU" dirty="0">
                <a:latin typeface="Times New Roman" pitchFamily="18" charset="0"/>
                <a:cs typeface="Times New Roman" pitchFamily="18" charset="0"/>
              </a:rPr>
              <a:t>Рабочая температура комбинезонов от –73°С до +98°С</a:t>
            </a:r>
          </a:p>
          <a:p>
            <a:r>
              <a:rPr lang="ru-RU" dirty="0">
                <a:latin typeface="Times New Roman" pitchFamily="18" charset="0"/>
                <a:cs typeface="Times New Roman" pitchFamily="18" charset="0"/>
              </a:rPr>
              <a:t>Техническая поддержка высококвалифицированных специалистов компании Дюпон в вопросах выбора одежды химической защиты</a:t>
            </a:r>
          </a:p>
          <a:p>
            <a:r>
              <a:rPr lang="ru-RU" dirty="0">
                <a:latin typeface="Times New Roman" pitchFamily="18" charset="0"/>
                <a:cs typeface="Times New Roman" pitchFamily="18" charset="0"/>
              </a:rPr>
              <a:t>Уникальные защитные материалы успешно прошли испытания на прочность и устойчивость к проникновению реагентов (более 500) в независимых лабораториях, отвечают строгим стандартам Европейского Союза и имеют российский сертификат соответствия</a:t>
            </a:r>
          </a:p>
          <a:p>
            <a:endParaRPr lang="ru-RU" dirty="0"/>
          </a:p>
        </p:txBody>
      </p:sp>
      <p:sp>
        <p:nvSpPr>
          <p:cNvPr id="6" name="Текст 5"/>
          <p:cNvSpPr>
            <a:spLocks noGrp="1"/>
          </p:cNvSpPr>
          <p:nvPr>
            <p:ph type="body" sz="half" idx="2"/>
          </p:nvPr>
        </p:nvSpPr>
        <p:spPr/>
        <p:txBody>
          <a:bodyPr/>
          <a:lstStyle/>
          <a:p>
            <a:endParaRPr lang="ru-RU" dirty="0"/>
          </a:p>
        </p:txBody>
      </p:sp>
      <p:pic>
        <p:nvPicPr>
          <p:cNvPr id="1026" name="Picture 2" descr="C:\Users\Администратор\Desktop\комб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2160240" cy="4541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70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267926" y="188638"/>
            <a:ext cx="8229600" cy="864097"/>
          </a:xfrm>
          <a:prstGeom prst="rect">
            <a:avLst/>
          </a:prstGeom>
          <a:solidFill>
            <a:srgbClr val="00B0F0"/>
          </a:solidFill>
          <a:ln>
            <a:noFill/>
          </a:ln>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9pPr>
          </a:lstStyle>
          <a:p>
            <a:pPr algn="ctr" eaLnBrk="1" hangingPunct="1">
              <a:buClrTx/>
              <a:buFontTx/>
              <a:buNone/>
            </a:pPr>
            <a:r>
              <a:rPr lang="ru-RU" sz="2400" b="1" dirty="0">
                <a:solidFill>
                  <a:srgbClr val="000000"/>
                </a:solidFill>
              </a:rPr>
              <a:t/>
            </a:r>
            <a:br>
              <a:rPr lang="ru-RU" sz="2400" b="1" dirty="0">
                <a:solidFill>
                  <a:srgbClr val="000000"/>
                </a:solidFill>
              </a:rPr>
            </a:br>
            <a:r>
              <a:rPr lang="ru-RU" sz="2400" b="1" dirty="0">
                <a:solidFill>
                  <a:srgbClr val="000000"/>
                </a:solidFill>
              </a:rPr>
              <a:t>В </a:t>
            </a:r>
            <a:r>
              <a:rPr lang="ru-RU" sz="2400" b="1" dirty="0" smtClean="0">
                <a:solidFill>
                  <a:srgbClr val="000000"/>
                </a:solidFill>
              </a:rPr>
              <a:t>комплект «Кварц» входят</a:t>
            </a:r>
            <a:r>
              <a:rPr lang="ru-RU" sz="2400" b="1" dirty="0">
                <a:solidFill>
                  <a:srgbClr val="000000"/>
                </a:solidFill>
              </a:rPr>
              <a:t>:</a:t>
            </a:r>
            <a:br>
              <a:rPr lang="ru-RU" sz="2400" b="1" dirty="0">
                <a:solidFill>
                  <a:srgbClr val="000000"/>
                </a:solidFill>
              </a:rPr>
            </a:br>
            <a:endParaRPr lang="ru-RU" sz="2400" b="1" dirty="0">
              <a:solidFill>
                <a:srgbClr val="000000"/>
              </a:solidFill>
            </a:endParaRPr>
          </a:p>
        </p:txBody>
      </p:sp>
      <p:sp>
        <p:nvSpPr>
          <p:cNvPr id="62467" name="Text Box 2"/>
          <p:cNvSpPr txBox="1">
            <a:spLocks noChangeArrowheads="1"/>
          </p:cNvSpPr>
          <p:nvPr/>
        </p:nvSpPr>
        <p:spPr bwMode="auto">
          <a:xfrm>
            <a:off x="2771775" y="1171575"/>
            <a:ext cx="6372225" cy="5565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itchFamily="34" charset="0"/>
                <a:ea typeface="Microsoft YaHei"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itchFamily="34" charset="0"/>
                <a:ea typeface="Microsoft YaHei"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itchFamily="34" charset="0"/>
                <a:ea typeface="Microsoft YaHei"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itchFamily="34" charset="0"/>
                <a:ea typeface="Microsoft YaHei"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itchFamily="34" charset="0"/>
                <a:ea typeface="Microsoft YaHei" pitchFamily="34" charset="-122"/>
              </a:defRPr>
            </a:lvl9pPr>
          </a:lstStyle>
          <a:p>
            <a:pPr marL="0" indent="0" eaLnBrk="1" hangingPunct="1">
              <a:lnSpc>
                <a:spcPct val="80000"/>
              </a:lnSpc>
              <a:spcBef>
                <a:spcPts val="475"/>
              </a:spcBef>
            </a:pPr>
            <a:r>
              <a:rPr lang="ru-RU" sz="1600" dirty="0" smtClean="0">
                <a:solidFill>
                  <a:srgbClr val="000000"/>
                </a:solidFill>
              </a:rPr>
              <a:t>·</a:t>
            </a:r>
            <a:r>
              <a:rPr lang="ru-RU" dirty="0">
                <a:solidFill>
                  <a:srgbClr val="000000"/>
                </a:solidFill>
              </a:rPr>
              <a:t> </a:t>
            </a:r>
            <a:r>
              <a:rPr lang="ru-RU" dirty="0">
                <a:solidFill>
                  <a:srgbClr val="000000"/>
                </a:solidFill>
                <a:latin typeface="Times New Roman" pitchFamily="18" charset="0"/>
                <a:cs typeface="Times New Roman" pitchFamily="18" charset="0"/>
              </a:rPr>
              <a:t>шлем с панорамным стеклом полумаской и фильтром;</a:t>
            </a:r>
            <a:br>
              <a:rPr lang="ru-RU" dirty="0">
                <a:solidFill>
                  <a:srgbClr val="000000"/>
                </a:solidFill>
                <a:latin typeface="Times New Roman" pitchFamily="18" charset="0"/>
                <a:cs typeface="Times New Roman" pitchFamily="18" charset="0"/>
              </a:rPr>
            </a:br>
            <a:r>
              <a:rPr lang="ru-RU" dirty="0">
                <a:solidFill>
                  <a:srgbClr val="000000"/>
                </a:solidFill>
                <a:latin typeface="Times New Roman" pitchFamily="18" charset="0"/>
                <a:cs typeface="Times New Roman" pitchFamily="18" charset="0"/>
              </a:rPr>
              <a:t>· комбинезон из вискозно-полиэфирной ткани с пропиткой;</a:t>
            </a:r>
            <a:br>
              <a:rPr lang="ru-RU" dirty="0">
                <a:solidFill>
                  <a:srgbClr val="000000"/>
                </a:solidFill>
                <a:latin typeface="Times New Roman" pitchFamily="18" charset="0"/>
                <a:cs typeface="Times New Roman" pitchFamily="18" charset="0"/>
              </a:rPr>
            </a:br>
            <a:r>
              <a:rPr lang="ru-RU" dirty="0">
                <a:solidFill>
                  <a:srgbClr val="000000"/>
                </a:solidFill>
                <a:latin typeface="Times New Roman" pitchFamily="18" charset="0"/>
                <a:cs typeface="Times New Roman" pitchFamily="18" charset="0"/>
              </a:rPr>
              <a:t>· резиновые бахилы с голенищами из прорезиненного материала</a:t>
            </a:r>
            <a:r>
              <a:rPr lang="ru-RU" dirty="0" smtClean="0">
                <a:solidFill>
                  <a:srgbClr val="000000"/>
                </a:solidFill>
                <a:latin typeface="Times New Roman" pitchFamily="18" charset="0"/>
                <a:cs typeface="Times New Roman" pitchFamily="18" charset="0"/>
              </a:rPr>
              <a:t>.</a:t>
            </a:r>
          </a:p>
          <a:p>
            <a:pPr marL="0" indent="0" eaLnBrk="1" hangingPunct="1">
              <a:lnSpc>
                <a:spcPct val="80000"/>
              </a:lnSpc>
              <a:spcBef>
                <a:spcPts val="475"/>
              </a:spcBef>
            </a:pPr>
            <a:endParaRPr lang="ru-RU" dirty="0">
              <a:solidFill>
                <a:srgbClr val="000000"/>
              </a:solidFill>
              <a:latin typeface="Times New Roman" pitchFamily="18" charset="0"/>
              <a:cs typeface="Times New Roman" pitchFamily="18" charset="0"/>
            </a:endParaRPr>
          </a:p>
          <a:p>
            <a:pPr marL="0" indent="0" eaLnBrk="1" hangingPunct="1">
              <a:lnSpc>
                <a:spcPct val="80000"/>
              </a:lnSpc>
              <a:spcBef>
                <a:spcPts val="475"/>
              </a:spcBef>
            </a:pPr>
            <a:endParaRPr lang="ru-RU" dirty="0" smtClean="0">
              <a:solidFill>
                <a:srgbClr val="000000"/>
              </a:solidFill>
              <a:latin typeface="Times New Roman" pitchFamily="18" charset="0"/>
              <a:cs typeface="Times New Roman" pitchFamily="18" charset="0"/>
            </a:endParaRPr>
          </a:p>
          <a:p>
            <a:pPr marL="0" indent="0" eaLnBrk="1" hangingPunct="1">
              <a:lnSpc>
                <a:spcPct val="80000"/>
              </a:lnSpc>
              <a:spcBef>
                <a:spcPts val="475"/>
              </a:spcBef>
            </a:pPr>
            <a:endParaRPr lang="ru-RU" sz="1600" dirty="0">
              <a:solidFill>
                <a:srgbClr val="000000"/>
              </a:solidFill>
              <a:latin typeface="Times New Roman" pitchFamily="18" charset="0"/>
              <a:cs typeface="Times New Roman" pitchFamily="18" charset="0"/>
            </a:endParaRPr>
          </a:p>
          <a:p>
            <a:pPr eaLnBrk="1" hangingPunct="1">
              <a:lnSpc>
                <a:spcPct val="80000"/>
              </a:lnSpc>
              <a:spcBef>
                <a:spcPts val="475"/>
              </a:spcBef>
              <a:buFont typeface="Arial" pitchFamily="34" charset="0"/>
              <a:buChar char="•"/>
            </a:pPr>
            <a:r>
              <a:rPr lang="ru-RU" sz="1600" dirty="0">
                <a:solidFill>
                  <a:srgbClr val="000000"/>
                </a:solidFill>
                <a:latin typeface="Times New Roman" pitchFamily="18" charset="0"/>
                <a:cs typeface="Times New Roman" pitchFamily="18" charset="0"/>
              </a:rPr>
              <a:t>Прост в обращении, надежен в эксплуатации, обеспечивает высокую защиту органов дыхания и кожных покровов, что подтверждено клиническими испытаниями.</a:t>
            </a:r>
          </a:p>
          <a:p>
            <a:pPr eaLnBrk="1" hangingPunct="1">
              <a:lnSpc>
                <a:spcPct val="80000"/>
              </a:lnSpc>
              <a:spcBef>
                <a:spcPts val="475"/>
              </a:spcBef>
              <a:buFont typeface="Arial" pitchFamily="34" charset="0"/>
              <a:buChar char="•"/>
            </a:pPr>
            <a:r>
              <a:rPr lang="ru-RU" sz="1600" dirty="0">
                <a:solidFill>
                  <a:srgbClr val="000000"/>
                </a:solidFill>
                <a:latin typeface="Times New Roman" pitchFamily="18" charset="0"/>
                <a:cs typeface="Times New Roman" pitchFamily="18" charset="0"/>
              </a:rPr>
              <a:t>Допускается многократные замачивание и дезинфекционная обработка, в том числе </a:t>
            </a:r>
            <a:r>
              <a:rPr lang="ru-RU" sz="1600" dirty="0" err="1">
                <a:solidFill>
                  <a:srgbClr val="000000"/>
                </a:solidFill>
                <a:latin typeface="Times New Roman" pitchFamily="18" charset="0"/>
                <a:cs typeface="Times New Roman" pitchFamily="18" charset="0"/>
              </a:rPr>
              <a:t>автоклавирование</a:t>
            </a:r>
            <a:r>
              <a:rPr lang="ru-RU" sz="1600" dirty="0">
                <a:solidFill>
                  <a:srgbClr val="000000"/>
                </a:solidFill>
                <a:latin typeface="Times New Roman" pitchFamily="18" charset="0"/>
                <a:cs typeface="Times New Roman" pitchFamily="18" charset="0"/>
              </a:rPr>
              <a:t>.</a:t>
            </a:r>
          </a:p>
          <a:p>
            <a:pPr eaLnBrk="1" hangingPunct="1">
              <a:lnSpc>
                <a:spcPct val="80000"/>
              </a:lnSpc>
              <a:spcBef>
                <a:spcPts val="475"/>
              </a:spcBef>
              <a:buFont typeface="Arial" pitchFamily="34" charset="0"/>
              <a:buChar char="•"/>
            </a:pPr>
            <a:r>
              <a:rPr lang="ru-RU" sz="1600" dirty="0">
                <a:solidFill>
                  <a:srgbClr val="000000"/>
                </a:solidFill>
                <a:latin typeface="Times New Roman" pitchFamily="18" charset="0"/>
                <a:cs typeface="Times New Roman" pitchFamily="18" charset="0"/>
              </a:rPr>
              <a:t>Изготовление осуществляется только под заказ. При заказе необходимо указывать размер ( 96−100; 104−108; 112−116), рост в см, а также тип: мужской или женский. </a:t>
            </a:r>
          </a:p>
          <a:p>
            <a:pPr eaLnBrk="1" hangingPunct="1">
              <a:lnSpc>
                <a:spcPct val="80000"/>
              </a:lnSpc>
              <a:spcBef>
                <a:spcPts val="475"/>
              </a:spcBef>
              <a:buFont typeface="Arial" pitchFamily="34" charset="0"/>
              <a:buChar char="•"/>
            </a:pPr>
            <a:r>
              <a:rPr lang="ru-RU" sz="1600" dirty="0">
                <a:solidFill>
                  <a:srgbClr val="000000"/>
                </a:solidFill>
                <a:latin typeface="Times New Roman" pitchFamily="18" charset="0"/>
                <a:cs typeface="Times New Roman" pitchFamily="18" charset="0"/>
              </a:rPr>
              <a:t>Разрешен к применению Комитетом по новой медицинской технике Минздрава РФ (протокол № 5 от 02.07.2002 г.)</a:t>
            </a:r>
            <a:br>
              <a:rPr lang="ru-RU" sz="1600" dirty="0">
                <a:solidFill>
                  <a:srgbClr val="000000"/>
                </a:solidFill>
                <a:latin typeface="Times New Roman" pitchFamily="18" charset="0"/>
                <a:cs typeface="Times New Roman" pitchFamily="18" charset="0"/>
              </a:rPr>
            </a:br>
            <a:r>
              <a:rPr lang="ru-RU" sz="1600" dirty="0">
                <a:solidFill>
                  <a:srgbClr val="000000"/>
                </a:solidFill>
                <a:latin typeface="Times New Roman" pitchFamily="18" charset="0"/>
                <a:cs typeface="Times New Roman" pitchFamily="18" charset="0"/>
              </a:rPr>
              <a:t>Госкомитетом санэпиднадзора РФ (исх. № 01−13/1359−20 от 21.11.94 г.) и противочумным центром (исх.№ 164−13/05−111 от 11.03.94).</a:t>
            </a:r>
          </a:p>
          <a:p>
            <a:pPr eaLnBrk="1" hangingPunct="1">
              <a:lnSpc>
                <a:spcPct val="80000"/>
              </a:lnSpc>
              <a:spcBef>
                <a:spcPts val="475"/>
              </a:spcBef>
              <a:buFont typeface="Arial" pitchFamily="34" charset="0"/>
              <a:buNone/>
            </a:pPr>
            <a:endParaRPr lang="ru-RU" sz="1600" dirty="0">
              <a:solidFill>
                <a:srgbClr val="000000"/>
              </a:solidFill>
              <a:latin typeface="Times New Roman" pitchFamily="18" charset="0"/>
              <a:cs typeface="Times New Roman" pitchFamily="18" charset="0"/>
            </a:endParaRPr>
          </a:p>
        </p:txBody>
      </p:sp>
      <p:pic>
        <p:nvPicPr>
          <p:cNvPr id="624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24" y="1171575"/>
            <a:ext cx="2246313" cy="532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416048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274638"/>
            <a:ext cx="8229600" cy="777875"/>
          </a:xfrm>
        </p:spPr>
        <p:txBody>
          <a:bodyPr/>
          <a:lstStyle/>
          <a:p>
            <a:endParaRPr lang="ru-RU" smtClean="0"/>
          </a:p>
        </p:txBody>
      </p:sp>
      <p:pic>
        <p:nvPicPr>
          <p:cNvPr id="24579" name="Picture 2" descr="C:\Users\Администратор\Desktop\фото эбола.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125538"/>
            <a:ext cx="7345362" cy="5000625"/>
          </a:xfrm>
          <a:noFill/>
        </p:spPr>
      </p:pic>
    </p:spTree>
    <p:extLst>
      <p:ext uri="{BB962C8B-B14F-4D97-AF65-F5344CB8AC3E}">
        <p14:creationId xmlns:p14="http://schemas.microsoft.com/office/powerpoint/2010/main" val="26450501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fontScale="90000"/>
          </a:bodyPr>
          <a:lstStyle/>
          <a:p>
            <a:r>
              <a:rPr lang="ru-RU" sz="2700" dirty="0" smtClean="0"/>
              <a:t/>
            </a:r>
            <a:br>
              <a:rPr lang="ru-RU" sz="2700" dirty="0" smtClean="0"/>
            </a:br>
            <a:r>
              <a:rPr lang="de-DE" sz="2700" dirty="0" err="1" smtClean="0">
                <a:latin typeface="Times New Roman" pitchFamily="18" charset="0"/>
                <a:cs typeface="Times New Roman" pitchFamily="18" charset="0"/>
              </a:rPr>
              <a:t>Порядок</a:t>
            </a:r>
            <a:r>
              <a:rPr lang="de-DE" sz="2700" dirty="0" smtClean="0">
                <a:latin typeface="Times New Roman" pitchFamily="18" charset="0"/>
                <a:cs typeface="Times New Roman" pitchFamily="18" charset="0"/>
              </a:rPr>
              <a:t> </a:t>
            </a:r>
            <a:r>
              <a:rPr lang="de-DE" sz="2700" dirty="0" err="1">
                <a:latin typeface="Times New Roman" pitchFamily="18" charset="0"/>
                <a:cs typeface="Times New Roman" pitchFamily="18" charset="0"/>
              </a:rPr>
              <a:t>надевания</a:t>
            </a:r>
            <a:r>
              <a:rPr lang="de-DE" sz="2700" dirty="0">
                <a:latin typeface="Times New Roman" pitchFamily="18" charset="0"/>
                <a:cs typeface="Times New Roman" pitchFamily="18" charset="0"/>
              </a:rPr>
              <a:t> </a:t>
            </a:r>
            <a:r>
              <a:rPr lang="de-DE" sz="2700" dirty="0" err="1">
                <a:latin typeface="Times New Roman" pitchFamily="18" charset="0"/>
                <a:cs typeface="Times New Roman" pitchFamily="18" charset="0"/>
              </a:rPr>
              <a:t>комплекта</a:t>
            </a:r>
            <a:r>
              <a:rPr lang="de-DE" sz="2700" dirty="0">
                <a:latin typeface="Times New Roman" pitchFamily="18" charset="0"/>
                <a:cs typeface="Times New Roman" pitchFamily="18" charset="0"/>
              </a:rPr>
              <a:t> </a:t>
            </a:r>
            <a:r>
              <a:rPr lang="de-DE" sz="2700" dirty="0" err="1">
                <a:latin typeface="Times New Roman" pitchFamily="18" charset="0"/>
                <a:cs typeface="Times New Roman" pitchFamily="18" charset="0"/>
              </a:rPr>
              <a:t>средств</a:t>
            </a:r>
            <a:r>
              <a:rPr lang="de-DE" sz="2700" dirty="0">
                <a:latin typeface="Times New Roman" pitchFamily="18" charset="0"/>
                <a:cs typeface="Times New Roman" pitchFamily="18" charset="0"/>
              </a:rPr>
              <a:t> </a:t>
            </a:r>
            <a:r>
              <a:rPr lang="de-DE" sz="2700" dirty="0" err="1">
                <a:latin typeface="Times New Roman" pitchFamily="18" charset="0"/>
                <a:cs typeface="Times New Roman" pitchFamily="18" charset="0"/>
              </a:rPr>
              <a:t>индивидуальной</a:t>
            </a:r>
            <a:r>
              <a:rPr lang="de-DE" sz="2700" dirty="0">
                <a:latin typeface="Times New Roman" pitchFamily="18" charset="0"/>
                <a:cs typeface="Times New Roman" pitchFamily="18" charset="0"/>
              </a:rPr>
              <a:t> </a:t>
            </a:r>
            <a:r>
              <a:rPr lang="de-DE" sz="2700" dirty="0" err="1">
                <a:latin typeface="Times New Roman" pitchFamily="18" charset="0"/>
                <a:cs typeface="Times New Roman" pitchFamily="18" charset="0"/>
              </a:rPr>
              <a:t>защиты</a:t>
            </a:r>
            <a:r>
              <a:rPr lang="de-DE" sz="2700" dirty="0">
                <a:latin typeface="Times New Roman" pitchFamily="18" charset="0"/>
                <a:cs typeface="Times New Roman" pitchFamily="18" charset="0"/>
              </a:rPr>
              <a:t> «КВАРЦ»:</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47500" lnSpcReduction="20000"/>
          </a:bodyPr>
          <a:lstStyle/>
          <a:p>
            <a:pPr fontAlgn="base"/>
            <a:r>
              <a:rPr lang="de-DE" dirty="0"/>
              <a:t>- </a:t>
            </a:r>
            <a:r>
              <a:rPr lang="de-DE" sz="3400" dirty="0" err="1">
                <a:latin typeface="Times New Roman" pitchFamily="18" charset="0"/>
                <a:cs typeface="Times New Roman" pitchFamily="18" charset="0"/>
              </a:rPr>
              <a:t>расстегнуть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текстильную</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застежку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комбинезоне</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надеть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брюки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комбинезона</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надеть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рукава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запрещается</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надевание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одновременно</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обоих</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рукавов</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сразу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во</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избежание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разрывов</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комбинезона</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надеть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бахилы</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заправив</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под</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них</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брюки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завязать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завязки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бахил</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вставить</a:t>
            </a:r>
            <a:r>
              <a:rPr lang="de-DE" sz="3400" dirty="0">
                <a:latin typeface="Times New Roman" pitchFamily="18" charset="0"/>
                <a:cs typeface="Times New Roman" pitchFamily="18" charset="0"/>
              </a:rPr>
              <a:t> в </a:t>
            </a:r>
            <a:r>
              <a:rPr lang="de-DE" sz="3400" dirty="0" err="1">
                <a:latin typeface="Times New Roman" pitchFamily="18" charset="0"/>
                <a:cs typeface="Times New Roman" pitchFamily="18" charset="0"/>
              </a:rPr>
              <a:t>клапан</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полотенце</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привернуть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фильтр</a:t>
            </a:r>
            <a:r>
              <a:rPr lang="de-DE" sz="3400" dirty="0">
                <a:latin typeface="Times New Roman" pitchFamily="18" charset="0"/>
                <a:cs typeface="Times New Roman" pitchFamily="18" charset="0"/>
              </a:rPr>
              <a:t> к </a:t>
            </a:r>
            <a:r>
              <a:rPr lang="de-DE" sz="3400" dirty="0" err="1">
                <a:latin typeface="Times New Roman" pitchFamily="18" charset="0"/>
                <a:cs typeface="Times New Roman" pitchFamily="18" charset="0"/>
              </a:rPr>
              <a:t>полумаске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шлема</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надеть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полумаску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шлема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предварительно</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натерев</a:t>
            </a:r>
            <a:r>
              <a:rPr lang="de-DE" sz="3400" dirty="0">
                <a:latin typeface="Times New Roman" pitchFamily="18" charset="0"/>
                <a:cs typeface="Times New Roman" pitchFamily="18" charset="0"/>
              </a:rPr>
              <a:t> с </a:t>
            </a:r>
            <a:r>
              <a:rPr lang="de-DE" sz="3400" dirty="0" err="1">
                <a:latin typeface="Times New Roman" pitchFamily="18" charset="0"/>
                <a:cs typeface="Times New Roman" pitchFamily="18" charset="0"/>
              </a:rPr>
              <a:t>внутренней</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стороны</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стекла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маски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сухим</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мылом</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для</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предупреждения</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запотевания</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надеть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защитную</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оболочку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шлема</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затянуть</a:t>
            </a:r>
            <a:r>
              <a:rPr lang="de-DE" sz="3400" dirty="0">
                <a:latin typeface="Times New Roman" pitchFamily="18" charset="0"/>
                <a:cs typeface="Times New Roman" pitchFamily="18" charset="0"/>
              </a:rPr>
              <a:t> и </a:t>
            </a:r>
            <a:r>
              <a:rPr lang="de-DE" sz="3400" dirty="0" err="1">
                <a:latin typeface="Times New Roman" pitchFamily="18" charset="0"/>
                <a:cs typeface="Times New Roman" pitchFamily="18" charset="0"/>
              </a:rPr>
              <a:t>завязать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ленту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горловине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шлема</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заправить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пелерину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шлема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под</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застегнуть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текстильную</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застежку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снизу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вверх</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равномерно</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надавливая</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верхнюю</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часть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нижнюю</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следить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тем</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чтобы</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было</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отверстий</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надеть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перчатки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заправив</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под</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них</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подрукавники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сверху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опустить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рукава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комбинезона</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надеть</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вторую</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пару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перчаток</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заправив</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под</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них</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рукава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комбинезона</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endParaRPr lang="ru-RU" sz="3400" dirty="0">
              <a:latin typeface="Times New Roman" pitchFamily="18" charset="0"/>
              <a:cs typeface="Times New Roman" pitchFamily="18" charset="0"/>
            </a:endParaRPr>
          </a:p>
        </p:txBody>
      </p:sp>
    </p:spTree>
    <p:extLst>
      <p:ext uri="{BB962C8B-B14F-4D97-AF65-F5344CB8AC3E}">
        <p14:creationId xmlns:p14="http://schemas.microsoft.com/office/powerpoint/2010/main" val="38243399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de-DE" sz="2400" dirty="0" err="1">
                <a:latin typeface="Times New Roman" pitchFamily="18" charset="0"/>
                <a:cs typeface="Times New Roman" pitchFamily="18" charset="0"/>
              </a:rPr>
              <a:t>Порядок</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снятия</a:t>
            </a:r>
            <a:r>
              <a:rPr lang="de-DE" sz="2400" dirty="0">
                <a:latin typeface="Times New Roman" pitchFamily="18" charset="0"/>
                <a:cs typeface="Times New Roman" pitchFamily="18" charset="0"/>
              </a:rPr>
              <a:t> и </a:t>
            </a:r>
            <a:r>
              <a:rPr lang="de-DE" sz="2400" dirty="0" err="1">
                <a:latin typeface="Times New Roman" pitchFamily="18" charset="0"/>
                <a:cs typeface="Times New Roman" pitchFamily="18" charset="0"/>
              </a:rPr>
              <a:t>обеззараживания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комплекта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средств</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индивидуальной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защиты</a:t>
            </a:r>
            <a:r>
              <a:rPr lang="de-DE" sz="2400" dirty="0">
                <a:latin typeface="Times New Roman" pitchFamily="18" charset="0"/>
                <a:cs typeface="Times New Roman" pitchFamily="18" charset="0"/>
              </a:rPr>
              <a:t> «</a:t>
            </a:r>
            <a:r>
              <a:rPr lang="de-DE" sz="2400" dirty="0" smtClean="0">
                <a:latin typeface="Times New Roman" pitchFamily="18" charset="0"/>
                <a:cs typeface="Times New Roman" pitchFamily="18" charset="0"/>
              </a:rPr>
              <a:t>КВАРЦ</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lnSpcReduction="10000"/>
          </a:bodyPr>
          <a:lstStyle/>
          <a:p>
            <a:pPr fontAlgn="base"/>
            <a:r>
              <a:rPr lang="de-DE" sz="2600" dirty="0" err="1">
                <a:latin typeface="Times New Roman" pitchFamily="18" charset="0"/>
                <a:cs typeface="Times New Roman" pitchFamily="18" charset="0"/>
              </a:rPr>
              <a:t>Комплект</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снимают</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после</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работы</a:t>
            </a:r>
            <a:r>
              <a:rPr lang="de-DE" sz="2600" dirty="0">
                <a:latin typeface="Times New Roman" pitchFamily="18" charset="0"/>
                <a:cs typeface="Times New Roman" pitchFamily="18" charset="0"/>
              </a:rPr>
              <a:t> в </a:t>
            </a:r>
            <a:r>
              <a:rPr lang="de-DE" sz="2600" dirty="0" err="1">
                <a:latin typeface="Times New Roman" pitchFamily="18" charset="0"/>
                <a:cs typeface="Times New Roman" pitchFamily="18" charset="0"/>
              </a:rPr>
              <a:t>специально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выделенном</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для</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этого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помещении</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или</a:t>
            </a:r>
            <a:r>
              <a:rPr lang="de-DE" sz="2600" dirty="0">
                <a:latin typeface="Times New Roman" pitchFamily="18" charset="0"/>
                <a:cs typeface="Times New Roman" pitchFamily="18" charset="0"/>
              </a:rPr>
              <a:t> в </a:t>
            </a:r>
            <a:r>
              <a:rPr lang="de-DE" sz="2600" dirty="0" err="1">
                <a:latin typeface="Times New Roman" pitchFamily="18" charset="0"/>
                <a:cs typeface="Times New Roman" pitchFamily="18" charset="0"/>
              </a:rPr>
              <a:t>той</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же</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комнате</a:t>
            </a:r>
            <a:r>
              <a:rPr lang="de-DE" sz="2600" dirty="0">
                <a:latin typeface="Times New Roman" pitchFamily="18" charset="0"/>
                <a:cs typeface="Times New Roman" pitchFamily="18" charset="0"/>
              </a:rPr>
              <a:t>, в </a:t>
            </a:r>
            <a:r>
              <a:rPr lang="de-DE" sz="2600" dirty="0" err="1">
                <a:latin typeface="Times New Roman" pitchFamily="18" charset="0"/>
                <a:cs typeface="Times New Roman" pitchFamily="18" charset="0"/>
              </a:rPr>
              <a:t>которой</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проводились</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работы</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после</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полного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ее</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обеззараживания</a:t>
            </a:r>
            <a:r>
              <a:rPr lang="de-DE" sz="2600" dirty="0">
                <a:latin typeface="Times New Roman" pitchFamily="18" charset="0"/>
                <a:cs typeface="Times New Roman" pitchFamily="18" charset="0"/>
              </a:rPr>
              <a:t>.</a:t>
            </a:r>
            <a:endParaRPr lang="ru-RU" sz="2600" dirty="0">
              <a:latin typeface="Times New Roman" pitchFamily="18" charset="0"/>
              <a:cs typeface="Times New Roman" pitchFamily="18" charset="0"/>
            </a:endParaRPr>
          </a:p>
          <a:p>
            <a:pPr fontAlgn="base"/>
            <a:r>
              <a:rPr lang="de-DE" sz="2600" dirty="0" err="1">
                <a:latin typeface="Times New Roman" pitchFamily="18" charset="0"/>
                <a:cs typeface="Times New Roman" pitchFamily="18" charset="0"/>
              </a:rPr>
              <a:t>Комплект</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снимают</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только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самостоятельно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очень</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медленно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осторожно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по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возможности</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перед</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зеркалом</a:t>
            </a:r>
            <a:r>
              <a:rPr lang="de-DE" sz="2600" dirty="0">
                <a:latin typeface="Times New Roman" pitchFamily="18" charset="0"/>
                <a:cs typeface="Times New Roman" pitchFamily="18" charset="0"/>
              </a:rPr>
              <a:t>.</a:t>
            </a:r>
            <a:endParaRPr lang="ru-RU" sz="2600" dirty="0">
              <a:latin typeface="Times New Roman" pitchFamily="18" charset="0"/>
              <a:cs typeface="Times New Roman" pitchFamily="18" charset="0"/>
            </a:endParaRPr>
          </a:p>
          <a:p>
            <a:pPr fontAlgn="base"/>
            <a:r>
              <a:rPr lang="de-DE" sz="2600" dirty="0" err="1">
                <a:latin typeface="Times New Roman" pitchFamily="18" charset="0"/>
                <a:cs typeface="Times New Roman" pitchFamily="18" charset="0"/>
              </a:rPr>
              <a:t>Тщательно</a:t>
            </a:r>
            <a:r>
              <a:rPr lang="de-DE" sz="2600" dirty="0">
                <a:latin typeface="Times New Roman" pitchFamily="18" charset="0"/>
                <a:cs typeface="Times New Roman" pitchFamily="18" charset="0"/>
              </a:rPr>
              <a:t>, в </a:t>
            </a:r>
            <a:r>
              <a:rPr lang="de-DE" sz="2600" dirty="0" err="1">
                <a:latin typeface="Times New Roman" pitchFamily="18" charset="0"/>
                <a:cs typeface="Times New Roman" pitchFamily="18" charset="0"/>
              </a:rPr>
              <a:t>течение</a:t>
            </a:r>
            <a:r>
              <a:rPr lang="de-DE" sz="2600" dirty="0">
                <a:latin typeface="Times New Roman" pitchFamily="18" charset="0"/>
                <a:cs typeface="Times New Roman" pitchFamily="18" charset="0"/>
              </a:rPr>
              <a:t> 1-2 </a:t>
            </a:r>
            <a:r>
              <a:rPr lang="de-DE" sz="2600" dirty="0" err="1">
                <a:latin typeface="Times New Roman" pitchFamily="18" charset="0"/>
                <a:cs typeface="Times New Roman" pitchFamily="18" charset="0"/>
              </a:rPr>
              <a:t>минут</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моют</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руки</a:t>
            </a:r>
            <a:r>
              <a:rPr lang="de-DE" sz="2600" dirty="0">
                <a:latin typeface="Times New Roman" pitchFamily="18" charset="0"/>
                <a:cs typeface="Times New Roman" pitchFamily="18" charset="0"/>
              </a:rPr>
              <a:t> в </a:t>
            </a:r>
            <a:r>
              <a:rPr lang="de-DE" sz="2600" dirty="0" err="1">
                <a:latin typeface="Times New Roman" pitchFamily="18" charset="0"/>
                <a:cs typeface="Times New Roman" pitchFamily="18" charset="0"/>
              </a:rPr>
              <a:t>перчатках</a:t>
            </a:r>
            <a:r>
              <a:rPr lang="de-DE" sz="2600" dirty="0">
                <a:latin typeface="Times New Roman" pitchFamily="18" charset="0"/>
                <a:cs typeface="Times New Roman" pitchFamily="18" charset="0"/>
              </a:rPr>
              <a:t> в 3% </a:t>
            </a:r>
            <a:r>
              <a:rPr lang="de-DE" sz="2600" dirty="0" err="1">
                <a:latin typeface="Times New Roman" pitchFamily="18" charset="0"/>
                <a:cs typeface="Times New Roman" pitchFamily="18" charset="0"/>
              </a:rPr>
              <a:t>растворе</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хлорамина</a:t>
            </a:r>
            <a:r>
              <a:rPr lang="de-DE" sz="2600" dirty="0">
                <a:latin typeface="Times New Roman" pitchFamily="18" charset="0"/>
                <a:cs typeface="Times New Roman" pitchFamily="18" charset="0"/>
              </a:rPr>
              <a:t> (в </a:t>
            </a:r>
            <a:r>
              <a:rPr lang="de-DE" sz="2600" dirty="0" err="1">
                <a:latin typeface="Times New Roman" pitchFamily="18" charset="0"/>
                <a:cs typeface="Times New Roman" pitchFamily="18" charset="0"/>
              </a:rPr>
              <a:t>дальнейшем</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руки</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обрабатывают</a:t>
            </a:r>
            <a:r>
              <a:rPr lang="de-DE" sz="2600" dirty="0">
                <a:latin typeface="Times New Roman" pitchFamily="18" charset="0"/>
                <a:cs typeface="Times New Roman" pitchFamily="18" charset="0"/>
              </a:rPr>
              <a:t> в 3% </a:t>
            </a:r>
            <a:r>
              <a:rPr lang="de-DE" sz="2600" dirty="0" err="1">
                <a:latin typeface="Times New Roman" pitchFamily="18" charset="0"/>
                <a:cs typeface="Times New Roman" pitchFamily="18" charset="0"/>
              </a:rPr>
              <a:t>растворе</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хлорамина</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после</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каждой</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манипуляции</a:t>
            </a:r>
            <a:r>
              <a:rPr lang="de-DE" sz="2600" dirty="0">
                <a:latin typeface="Times New Roman" pitchFamily="18" charset="0"/>
                <a:cs typeface="Times New Roman" pitchFamily="18" charset="0"/>
              </a:rPr>
              <a:t>).</a:t>
            </a:r>
            <a:endParaRPr lang="ru-RU" sz="26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1508480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de-DE" sz="2400" dirty="0" err="1" smtClean="0">
                <a:latin typeface="Times New Roman" pitchFamily="18" charset="0"/>
                <a:cs typeface="Times New Roman" pitchFamily="18" charset="0"/>
              </a:rPr>
              <a:t>Порядок</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снятия</a:t>
            </a:r>
            <a:r>
              <a:rPr lang="de-DE" sz="2400" dirty="0" smtClean="0">
                <a:latin typeface="Times New Roman" pitchFamily="18" charset="0"/>
                <a:cs typeface="Times New Roman" pitchFamily="18" charset="0"/>
              </a:rPr>
              <a:t> и </a:t>
            </a:r>
            <a:r>
              <a:rPr lang="de-DE" sz="2400" dirty="0" err="1" smtClean="0">
                <a:latin typeface="Times New Roman" pitchFamily="18" charset="0"/>
                <a:cs typeface="Times New Roman" pitchFamily="18" charset="0"/>
              </a:rPr>
              <a:t>обеззараживания</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комплекта</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средств</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индивидуальной</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защиты</a:t>
            </a:r>
            <a:r>
              <a:rPr lang="de-DE" sz="2400" dirty="0" smtClean="0">
                <a:latin typeface="Times New Roman" pitchFamily="18" charset="0"/>
                <a:cs typeface="Times New Roman" pitchFamily="18" charset="0"/>
              </a:rPr>
              <a:t> «КВАРЦ</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47500" lnSpcReduction="20000"/>
          </a:bodyPr>
          <a:lstStyle/>
          <a:p>
            <a:pPr fontAlgn="base"/>
            <a:r>
              <a:rPr lang="de-DE" sz="3400" dirty="0">
                <a:latin typeface="Times New Roman" pitchFamily="18" charset="0"/>
                <a:cs typeface="Times New Roman" pitchFamily="18" charset="0"/>
              </a:rPr>
              <a:t>1. </a:t>
            </a:r>
            <a:r>
              <a:rPr lang="de-DE" sz="3400" dirty="0" err="1">
                <a:latin typeface="Times New Roman" pitchFamily="18" charset="0"/>
                <a:cs typeface="Times New Roman" pitchFamily="18" charset="0"/>
              </a:rPr>
              <a:t>Снимают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верхние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перчатки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кладут</a:t>
            </a:r>
            <a:r>
              <a:rPr lang="de-DE" sz="3400" dirty="0">
                <a:latin typeface="Times New Roman" pitchFamily="18" charset="0"/>
                <a:cs typeface="Times New Roman" pitchFamily="18" charset="0"/>
              </a:rPr>
              <a:t> в </a:t>
            </a:r>
            <a:r>
              <a:rPr lang="de-DE" sz="3400" dirty="0" err="1">
                <a:latin typeface="Times New Roman" pitchFamily="18" charset="0"/>
                <a:cs typeface="Times New Roman" pitchFamily="18" charset="0"/>
              </a:rPr>
              <a:t>емкость</a:t>
            </a:r>
            <a:r>
              <a:rPr lang="de-DE" sz="3400" dirty="0">
                <a:latin typeface="Times New Roman" pitchFamily="18" charset="0"/>
                <a:cs typeface="Times New Roman" pitchFamily="18" charset="0"/>
              </a:rPr>
              <a:t> с </a:t>
            </a:r>
            <a:r>
              <a:rPr lang="de-DE" sz="3400" dirty="0" err="1">
                <a:latin typeface="Times New Roman" pitchFamily="18" charset="0"/>
                <a:cs typeface="Times New Roman" pitchFamily="18" charset="0"/>
              </a:rPr>
              <a:t>дезинфицирующим</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раствором</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2. </a:t>
            </a:r>
            <a:r>
              <a:rPr lang="de-DE" sz="3400" dirty="0" err="1">
                <a:latin typeface="Times New Roman" pitchFamily="18" charset="0"/>
                <a:cs typeface="Times New Roman" pitchFamily="18" charset="0"/>
              </a:rPr>
              <a:t>Медленно</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снимают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полотенце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кладут</a:t>
            </a:r>
            <a:r>
              <a:rPr lang="de-DE" sz="3400" dirty="0">
                <a:latin typeface="Times New Roman" pitchFamily="18" charset="0"/>
                <a:cs typeface="Times New Roman" pitchFamily="18" charset="0"/>
              </a:rPr>
              <a:t> в </a:t>
            </a:r>
            <a:r>
              <a:rPr lang="de-DE" sz="3400" dirty="0" err="1">
                <a:latin typeface="Times New Roman" pitchFamily="18" charset="0"/>
                <a:cs typeface="Times New Roman" pitchFamily="18" charset="0"/>
              </a:rPr>
              <a:t>емкость</a:t>
            </a:r>
            <a:r>
              <a:rPr lang="de-DE" sz="3400" dirty="0">
                <a:latin typeface="Times New Roman" pitchFamily="18" charset="0"/>
                <a:cs typeface="Times New Roman" pitchFamily="18" charset="0"/>
              </a:rPr>
              <a:t> с </a:t>
            </a:r>
            <a:r>
              <a:rPr lang="de-DE" sz="3400" dirty="0" err="1">
                <a:latin typeface="Times New Roman" pitchFamily="18" charset="0"/>
                <a:cs typeface="Times New Roman" pitchFamily="18" charset="0"/>
              </a:rPr>
              <a:t>дезинфицирующим</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раствором</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3. </a:t>
            </a:r>
            <a:r>
              <a:rPr lang="de-DE" sz="3400" dirty="0" err="1">
                <a:latin typeface="Times New Roman" pitchFamily="18" charset="0"/>
                <a:cs typeface="Times New Roman" pitchFamily="18" charset="0"/>
              </a:rPr>
              <a:t>Снимают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бахилы</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развязав</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завязки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погружают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их</a:t>
            </a:r>
            <a:r>
              <a:rPr lang="de-DE" sz="3400" dirty="0">
                <a:latin typeface="Times New Roman" pitchFamily="18" charset="0"/>
                <a:cs typeface="Times New Roman" pitchFamily="18" charset="0"/>
              </a:rPr>
              <a:t> в </a:t>
            </a:r>
            <a:r>
              <a:rPr lang="de-DE" sz="3400" dirty="0" err="1">
                <a:latin typeface="Times New Roman" pitchFamily="18" charset="0"/>
                <a:cs typeface="Times New Roman" pitchFamily="18" charset="0"/>
              </a:rPr>
              <a:t>емкость</a:t>
            </a:r>
            <a:r>
              <a:rPr lang="de-DE" sz="3400" dirty="0">
                <a:latin typeface="Times New Roman" pitchFamily="18" charset="0"/>
                <a:cs typeface="Times New Roman" pitchFamily="18" charset="0"/>
              </a:rPr>
              <a:t> с </a:t>
            </a:r>
            <a:r>
              <a:rPr lang="de-DE" sz="3400" dirty="0" err="1">
                <a:latin typeface="Times New Roman" pitchFamily="18" charset="0"/>
                <a:cs typeface="Times New Roman" pitchFamily="18" charset="0"/>
              </a:rPr>
              <a:t>дезинфицирующими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раствором</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4. </a:t>
            </a:r>
            <a:r>
              <a:rPr lang="de-DE" sz="3400" dirty="0" err="1">
                <a:latin typeface="Times New Roman" pitchFamily="18" charset="0"/>
                <a:cs typeface="Times New Roman" pitchFamily="18" charset="0"/>
              </a:rPr>
              <a:t>Расстегивают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текстильную</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застежку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на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комбинезоне</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5. </a:t>
            </a:r>
            <a:r>
              <a:rPr lang="de-DE" sz="3400" dirty="0" err="1">
                <a:latin typeface="Times New Roman" pitchFamily="18" charset="0"/>
                <a:cs typeface="Times New Roman" pitchFamily="18" charset="0"/>
              </a:rPr>
              <a:t>Снимают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рукава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комбинезона</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6. </a:t>
            </a:r>
            <a:r>
              <a:rPr lang="de-DE" sz="3400" dirty="0" err="1">
                <a:latin typeface="Times New Roman" pitchFamily="18" charset="0"/>
                <a:cs typeface="Times New Roman" pitchFamily="18" charset="0"/>
              </a:rPr>
              <a:t>Снимают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перчатки</a:t>
            </a:r>
            <a:r>
              <a:rPr lang="de-DE" sz="3400" dirty="0">
                <a:latin typeface="Times New Roman" pitchFamily="18" charset="0"/>
                <a:cs typeface="Times New Roman" pitchFamily="18" charset="0"/>
              </a:rPr>
              <a:t> с </a:t>
            </a:r>
            <a:r>
              <a:rPr lang="de-DE" sz="3400" dirty="0" err="1">
                <a:latin typeface="Times New Roman" pitchFamily="18" charset="0"/>
                <a:cs typeface="Times New Roman" pitchFamily="18" charset="0"/>
              </a:rPr>
              <a:t>подрукавников</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комбинезона</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7. </a:t>
            </a:r>
            <a:r>
              <a:rPr lang="de-DE" sz="3400" dirty="0" err="1">
                <a:latin typeface="Times New Roman" pitchFamily="18" charset="0"/>
                <a:cs typeface="Times New Roman" pitchFamily="18" charset="0"/>
              </a:rPr>
              <a:t>Снимают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рукава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комбинезона</a:t>
            </a:r>
            <a:r>
              <a:rPr lang="de-DE" sz="3400" dirty="0">
                <a:latin typeface="Times New Roman" pitchFamily="18" charset="0"/>
                <a:cs typeface="Times New Roman" pitchFamily="18" charset="0"/>
              </a:rPr>
              <a:t> и </a:t>
            </a:r>
            <a:r>
              <a:rPr lang="de-DE" sz="3400" dirty="0" err="1">
                <a:latin typeface="Times New Roman" pitchFamily="18" charset="0"/>
                <a:cs typeface="Times New Roman" pitchFamily="18" charset="0"/>
              </a:rPr>
              <a:t>погружают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комбинезон</a:t>
            </a:r>
            <a:r>
              <a:rPr lang="de-DE" sz="3400" dirty="0">
                <a:latin typeface="Times New Roman" pitchFamily="18" charset="0"/>
                <a:cs typeface="Times New Roman" pitchFamily="18" charset="0"/>
              </a:rPr>
              <a:t> в </a:t>
            </a:r>
            <a:r>
              <a:rPr lang="de-DE" sz="3400" dirty="0" err="1">
                <a:latin typeface="Times New Roman" pitchFamily="18" charset="0"/>
                <a:cs typeface="Times New Roman" pitchFamily="18" charset="0"/>
              </a:rPr>
              <a:t>емкость</a:t>
            </a:r>
            <a:r>
              <a:rPr lang="de-DE" sz="3400" dirty="0">
                <a:latin typeface="Times New Roman" pitchFamily="18" charset="0"/>
                <a:cs typeface="Times New Roman" pitchFamily="18" charset="0"/>
              </a:rPr>
              <a:t> с </a:t>
            </a:r>
            <a:r>
              <a:rPr lang="de-DE" sz="3400" dirty="0" err="1">
                <a:latin typeface="Times New Roman" pitchFamily="18" charset="0"/>
                <a:cs typeface="Times New Roman" pitchFamily="18" charset="0"/>
              </a:rPr>
              <a:t>дезинфицирующим</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раствором</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8. </a:t>
            </a:r>
            <a:r>
              <a:rPr lang="de-DE" sz="3400" dirty="0" err="1">
                <a:latin typeface="Times New Roman" pitchFamily="18" charset="0"/>
                <a:cs typeface="Times New Roman" pitchFamily="18" charset="0"/>
              </a:rPr>
              <a:t>Снимают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защитную</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оболочку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шлема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развязав</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стягивающую</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ленту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горловине</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a:latin typeface="Times New Roman" pitchFamily="18" charset="0"/>
                <a:cs typeface="Times New Roman" pitchFamily="18" charset="0"/>
              </a:rPr>
              <a:t>9. </a:t>
            </a:r>
            <a:r>
              <a:rPr lang="de-DE" sz="3400" dirty="0" err="1">
                <a:latin typeface="Times New Roman" pitchFamily="18" charset="0"/>
                <a:cs typeface="Times New Roman" pitchFamily="18" charset="0"/>
              </a:rPr>
              <a:t>Снимают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полумаску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оттягивая</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двумя</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руками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вперед</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вверх</a:t>
            </a:r>
            <a:r>
              <a:rPr lang="de-DE" sz="3400" dirty="0">
                <a:latin typeface="Times New Roman" pitchFamily="18" charset="0"/>
                <a:cs typeface="Times New Roman" pitchFamily="18" charset="0"/>
              </a:rPr>
              <a:t> и </a:t>
            </a:r>
            <a:r>
              <a:rPr lang="de-DE" sz="3400" dirty="0" err="1">
                <a:latin typeface="Times New Roman" pitchFamily="18" charset="0"/>
                <a:cs typeface="Times New Roman" pitchFamily="18" charset="0"/>
              </a:rPr>
              <a:t>назад</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Отворачивают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фильтр</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Полумаску</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погружают</a:t>
            </a:r>
            <a:r>
              <a:rPr lang="de-DE" sz="3400" dirty="0">
                <a:latin typeface="Times New Roman" pitchFamily="18" charset="0"/>
                <a:cs typeface="Times New Roman" pitchFamily="18" charset="0"/>
              </a:rPr>
              <a:t> в </a:t>
            </a:r>
            <a:r>
              <a:rPr lang="de-DE" sz="3400" dirty="0" err="1">
                <a:latin typeface="Times New Roman" pitchFamily="18" charset="0"/>
                <a:cs typeface="Times New Roman" pitchFamily="18" charset="0"/>
              </a:rPr>
              <a:t>дезинфицирующий</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раствор</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фильтр</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помещают</a:t>
            </a:r>
            <a:r>
              <a:rPr lang="de-DE" sz="3400" dirty="0">
                <a:latin typeface="Times New Roman" pitchFamily="18" charset="0"/>
                <a:cs typeface="Times New Roman" pitchFamily="18" charset="0"/>
              </a:rPr>
              <a:t> в </a:t>
            </a:r>
            <a:r>
              <a:rPr lang="de-DE" sz="3400" dirty="0" err="1">
                <a:latin typeface="Times New Roman" pitchFamily="18" charset="0"/>
                <a:cs typeface="Times New Roman" pitchFamily="18" charset="0"/>
              </a:rPr>
              <a:t>мешок</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err="1">
                <a:latin typeface="Times New Roman" pitchFamily="18" charset="0"/>
                <a:cs typeface="Times New Roman" pitchFamily="18" charset="0"/>
              </a:rPr>
              <a:t>Снимают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перчатки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проверяют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их</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целостность</a:t>
            </a:r>
            <a:r>
              <a:rPr lang="de-DE" sz="3400" dirty="0">
                <a:latin typeface="Times New Roman" pitchFamily="18" charset="0"/>
                <a:cs typeface="Times New Roman" pitchFamily="18" charset="0"/>
              </a:rPr>
              <a:t> в </a:t>
            </a:r>
            <a:r>
              <a:rPr lang="de-DE" sz="3400" dirty="0" err="1">
                <a:latin typeface="Times New Roman" pitchFamily="18" charset="0"/>
                <a:cs typeface="Times New Roman" pitchFamily="18" charset="0"/>
              </a:rPr>
              <a:t>дезинфицирующем</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растворе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моют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руки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мыльным</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раствором</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pPr fontAlgn="base"/>
            <a:r>
              <a:rPr lang="de-DE" sz="3400" dirty="0" err="1">
                <a:latin typeface="Times New Roman" pitchFamily="18" charset="0"/>
                <a:cs typeface="Times New Roman" pitchFamily="18" charset="0"/>
              </a:rPr>
              <a:t>Последующая</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пароформалиновая</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обработка</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проводится</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при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температуре</a:t>
            </a:r>
            <a:r>
              <a:rPr lang="de-DE" sz="3400" dirty="0">
                <a:latin typeface="Times New Roman" pitchFamily="18" charset="0"/>
                <a:cs typeface="Times New Roman" pitchFamily="18" charset="0"/>
              </a:rPr>
              <a:t> 58°С. в </a:t>
            </a:r>
            <a:r>
              <a:rPr lang="de-DE" sz="3400" dirty="0" err="1">
                <a:latin typeface="Times New Roman" pitchFamily="18" charset="0"/>
                <a:cs typeface="Times New Roman" pitchFamily="18" charset="0"/>
              </a:rPr>
              <a:t>течение</a:t>
            </a:r>
            <a:r>
              <a:rPr lang="de-DE" sz="3400" dirty="0">
                <a:latin typeface="Times New Roman" pitchFamily="18" charset="0"/>
                <a:cs typeface="Times New Roman" pitchFamily="18" charset="0"/>
              </a:rPr>
              <a:t> 180 </a:t>
            </a:r>
            <a:r>
              <a:rPr lang="de-DE" sz="3400" dirty="0" err="1">
                <a:latin typeface="Times New Roman" pitchFamily="18" charset="0"/>
                <a:cs typeface="Times New Roman" pitchFamily="18" charset="0"/>
              </a:rPr>
              <a:t>мин</a:t>
            </a:r>
            <a:r>
              <a:rPr lang="de-DE" sz="3400" dirty="0">
                <a:latin typeface="Times New Roman" pitchFamily="18" charset="0"/>
                <a:cs typeface="Times New Roman" pitchFamily="18" charset="0"/>
              </a:rPr>
              <a:t>. в </a:t>
            </a:r>
            <a:r>
              <a:rPr lang="de-DE" sz="3400" dirty="0" err="1">
                <a:latin typeface="Times New Roman" pitchFamily="18" charset="0"/>
                <a:cs typeface="Times New Roman" pitchFamily="18" charset="0"/>
              </a:rPr>
              <a:t>дезинфекционной</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камере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После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дезинфекционной</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обработки</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изделие</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следует</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тщательно</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просушить</a:t>
            </a:r>
            <a:r>
              <a:rPr lang="de-DE" sz="3400" dirty="0">
                <a:latin typeface="Times New Roman" pitchFamily="18" charset="0"/>
                <a:cs typeface="Times New Roman" pitchFamily="18" charset="0"/>
              </a:rPr>
              <a:t> в </a:t>
            </a:r>
            <a:r>
              <a:rPr lang="de-DE" sz="3400" dirty="0" err="1">
                <a:latin typeface="Times New Roman" pitchFamily="18" charset="0"/>
                <a:cs typeface="Times New Roman" pitchFamily="18" charset="0"/>
              </a:rPr>
              <a:t>разобранном</a:t>
            </a:r>
            <a:r>
              <a:rPr lang="de-DE" sz="3400" dirty="0">
                <a:latin typeface="Times New Roman" pitchFamily="18" charset="0"/>
                <a:cs typeface="Times New Roman" pitchFamily="18" charset="0"/>
              </a:rPr>
              <a:t> </a:t>
            </a:r>
            <a:r>
              <a:rPr lang="de-DE" sz="3400" dirty="0" err="1">
                <a:latin typeface="Times New Roman" pitchFamily="18" charset="0"/>
                <a:cs typeface="Times New Roman" pitchFamily="18" charset="0"/>
              </a:rPr>
              <a:t>виде</a:t>
            </a:r>
            <a:r>
              <a:rPr lang="de-DE"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8136127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de-DE" sz="2400" dirty="0" err="1" smtClean="0">
                <a:latin typeface="Times New Roman" pitchFamily="18" charset="0"/>
                <a:cs typeface="Times New Roman" pitchFamily="18" charset="0"/>
              </a:rPr>
              <a:t>Порядок</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снятия</a:t>
            </a:r>
            <a:r>
              <a:rPr lang="de-DE" sz="2400" dirty="0" smtClean="0">
                <a:latin typeface="Times New Roman" pitchFamily="18" charset="0"/>
                <a:cs typeface="Times New Roman" pitchFamily="18" charset="0"/>
              </a:rPr>
              <a:t> и </a:t>
            </a:r>
            <a:r>
              <a:rPr lang="de-DE" sz="2400" dirty="0" err="1" smtClean="0">
                <a:latin typeface="Times New Roman" pitchFamily="18" charset="0"/>
                <a:cs typeface="Times New Roman" pitchFamily="18" charset="0"/>
              </a:rPr>
              <a:t>обеззараживания</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комплекта</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средств</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индивидуальной</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защиты</a:t>
            </a:r>
            <a:r>
              <a:rPr lang="de-DE" sz="2400" dirty="0" smtClean="0">
                <a:latin typeface="Times New Roman" pitchFamily="18" charset="0"/>
                <a:cs typeface="Times New Roman" pitchFamily="18" charset="0"/>
              </a:rPr>
              <a:t> «КВАРЦ</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fontAlgn="base"/>
            <a:r>
              <a:rPr lang="de-DE" sz="2400" dirty="0" err="1">
                <a:latin typeface="Times New Roman" pitchFamily="18" charset="0"/>
                <a:cs typeface="Times New Roman" pitchFamily="18" charset="0"/>
              </a:rPr>
              <a:t>Деконтаминация</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фильтра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осуществляется</a:t>
            </a:r>
            <a:r>
              <a:rPr lang="de-DE"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fontAlgn="base"/>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сухожаровом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шкафу</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температуре</a:t>
            </a:r>
            <a:r>
              <a:rPr lang="de-DE" sz="2400" dirty="0">
                <a:latin typeface="Times New Roman" pitchFamily="18" charset="0"/>
                <a:cs typeface="Times New Roman" pitchFamily="18" charset="0"/>
              </a:rPr>
              <a:t> 160°С в </a:t>
            </a:r>
            <a:r>
              <a:rPr lang="de-DE" sz="2400" dirty="0" err="1">
                <a:latin typeface="Times New Roman" pitchFamily="18" charset="0"/>
                <a:cs typeface="Times New Roman" pitchFamily="18" charset="0"/>
              </a:rPr>
              <a:t>течение</a:t>
            </a:r>
            <a:r>
              <a:rPr lang="de-DE" sz="2400" dirty="0">
                <a:latin typeface="Times New Roman" pitchFamily="18" charset="0"/>
                <a:cs typeface="Times New Roman" pitchFamily="18" charset="0"/>
              </a:rPr>
              <a:t> 4 </a:t>
            </a:r>
            <a:r>
              <a:rPr lang="de-DE" sz="2400" dirty="0" err="1">
                <a:latin typeface="Times New Roman" pitchFamily="18" charset="0"/>
                <a:cs typeface="Times New Roman" pitchFamily="18" charset="0"/>
              </a:rPr>
              <a:t>часов</a:t>
            </a:r>
            <a:r>
              <a:rPr lang="de-DE"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fontAlgn="base"/>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автоклавированием</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на</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сетках</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при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давлении</a:t>
            </a:r>
            <a:r>
              <a:rPr lang="de-DE" sz="2400" dirty="0">
                <a:latin typeface="Times New Roman" pitchFamily="18" charset="0"/>
                <a:cs typeface="Times New Roman" pitchFamily="18" charset="0"/>
              </a:rPr>
              <a:t> 2 </a:t>
            </a:r>
            <a:r>
              <a:rPr lang="de-DE" sz="2400" dirty="0" err="1">
                <a:latin typeface="Times New Roman" pitchFamily="18" charset="0"/>
                <a:cs typeface="Times New Roman" pitchFamily="18" charset="0"/>
              </a:rPr>
              <a:t>ати</a:t>
            </a:r>
            <a:r>
              <a:rPr lang="de-DE" sz="2400" dirty="0">
                <a:latin typeface="Times New Roman" pitchFamily="18" charset="0"/>
                <a:cs typeface="Times New Roman" pitchFamily="18" charset="0"/>
              </a:rPr>
              <a:t>. в </a:t>
            </a:r>
            <a:r>
              <a:rPr lang="de-DE" sz="2400" dirty="0" err="1">
                <a:latin typeface="Times New Roman" pitchFamily="18" charset="0"/>
                <a:cs typeface="Times New Roman" pitchFamily="18" charset="0"/>
              </a:rPr>
              <a:t>течение</a:t>
            </a:r>
            <a:r>
              <a:rPr lang="de-DE" sz="2400" dirty="0">
                <a:latin typeface="Times New Roman" pitchFamily="18" charset="0"/>
                <a:cs typeface="Times New Roman" pitchFamily="18" charset="0"/>
              </a:rPr>
              <a:t> 1,5 </a:t>
            </a:r>
            <a:r>
              <a:rPr lang="de-DE" sz="2400" dirty="0" err="1">
                <a:latin typeface="Times New Roman" pitchFamily="18" charset="0"/>
                <a:cs typeface="Times New Roman" pitchFamily="18" charset="0"/>
              </a:rPr>
              <a:t>часов</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гарантийный</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срок</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эксплуатации</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фильтра</a:t>
            </a:r>
            <a:r>
              <a:rPr lang="de-DE" sz="2400" dirty="0">
                <a:latin typeface="Times New Roman" pitchFamily="18" charset="0"/>
                <a:cs typeface="Times New Roman" pitchFamily="18" charset="0"/>
              </a:rPr>
              <a:t> 10 </a:t>
            </a:r>
            <a:r>
              <a:rPr lang="de-DE" sz="2400" dirty="0" err="1">
                <a:latin typeface="Times New Roman" pitchFamily="18" charset="0"/>
                <a:cs typeface="Times New Roman" pitchFamily="18" charset="0"/>
              </a:rPr>
              <a:t>циклов</a:t>
            </a:r>
            <a:r>
              <a:rPr lang="de-DE" sz="2400" dirty="0">
                <a:latin typeface="Times New Roman" pitchFamily="18" charset="0"/>
                <a:cs typeface="Times New Roman" pitchFamily="18" charset="0"/>
              </a:rPr>
              <a:t> </a:t>
            </a:r>
            <a:r>
              <a:rPr lang="de-DE" sz="2400" dirty="0" err="1">
                <a:latin typeface="Times New Roman" pitchFamily="18" charset="0"/>
                <a:cs typeface="Times New Roman" pitchFamily="18" charset="0"/>
              </a:rPr>
              <a:t>автоклавирования</a:t>
            </a:r>
            <a:r>
              <a:rPr lang="de-DE"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212087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F6F1"/>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404813"/>
            <a:ext cx="8229600" cy="6418262"/>
          </a:xfrm>
          <a:prstGeom prst="rect">
            <a:avLst/>
          </a:prstGeom>
          <a:solidFill>
            <a:schemeClr val="accent2">
              <a:lumMod val="60000"/>
              <a:lumOff val="40000"/>
            </a:schemeClr>
          </a:solidFill>
          <a:ln>
            <a:noFill/>
          </a:ln>
          <a:effec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9pPr>
          </a:lstStyle>
          <a:p>
            <a:pPr algn="just" defTabSz="449263" fontAlgn="base">
              <a:spcBef>
                <a:spcPts val="700"/>
              </a:spcBef>
              <a:spcAft>
                <a:spcPct val="0"/>
              </a:spcAft>
              <a:buSzPct val="100000"/>
              <a:defRPr/>
            </a:pPr>
            <a:r>
              <a:rPr lang="ru-RU" sz="2800" b="1" dirty="0" smtClean="0"/>
              <a:t>Чума возникла на Земле раньше, чем появился человек — около 50 млн лет назад. Тогда уже существовали </a:t>
            </a:r>
            <a:r>
              <a:rPr lang="ru-RU" sz="2800" b="1" dirty="0" smtClean="0">
                <a:solidFill>
                  <a:srgbClr val="0066CC"/>
                </a:solidFill>
              </a:rPr>
              <a:t>блохи</a:t>
            </a:r>
            <a:r>
              <a:rPr lang="ru-RU" sz="2800" b="1" dirty="0" smtClean="0"/>
              <a:t>, сходные с ныне живущими, как подтверждают остатки ископаемых насекомых в янтаре. </a:t>
            </a:r>
          </a:p>
          <a:p>
            <a:pPr algn="ctr" defTabSz="449263" fontAlgn="base">
              <a:spcBef>
                <a:spcPts val="700"/>
              </a:spcBef>
              <a:spcAft>
                <a:spcPct val="0"/>
              </a:spcAft>
              <a:buSzPct val="100000"/>
              <a:defRPr/>
            </a:pPr>
            <a:r>
              <a:rPr lang="ru-RU" sz="2800" dirty="0" smtClean="0">
                <a:solidFill>
                  <a:srgbClr val="0066CC"/>
                </a:solidFill>
                <a:hlinkClick r:id="rId3"/>
              </a:rPr>
              <a:t>От чумы скончалось</a:t>
            </a:r>
            <a:r>
              <a:rPr lang="ru-RU" sz="2800" dirty="0" smtClean="0"/>
              <a:t> до тридцати четырёх миллионов человек населения Европы </a:t>
            </a:r>
          </a:p>
          <a:p>
            <a:pPr algn="ctr" defTabSz="449263" fontAlgn="base">
              <a:spcBef>
                <a:spcPts val="700"/>
              </a:spcBef>
              <a:spcAft>
                <a:spcPct val="0"/>
              </a:spcAft>
              <a:buSzPct val="100000"/>
              <a:defRPr/>
            </a:pPr>
            <a:r>
              <a:rPr lang="ru-RU" sz="2800" dirty="0" smtClean="0"/>
              <a:t>С1347по1351г.г.</a:t>
            </a:r>
            <a:endParaRPr lang="ru-RU" sz="2800" dirty="0" smtClean="0"/>
          </a:p>
          <a:p>
            <a:pPr algn="ctr" defTabSz="449263" fontAlgn="base">
              <a:spcBef>
                <a:spcPts val="700"/>
              </a:spcBef>
              <a:spcAft>
                <a:spcPct val="0"/>
              </a:spcAft>
              <a:buSzPct val="100000"/>
              <a:buFont typeface="Times New Roman" pitchFamily="16" charset="0"/>
              <a:buNone/>
              <a:defRPr/>
            </a:pPr>
            <a:r>
              <a:rPr lang="ru-RU" sz="2800" b="1" dirty="0" smtClean="0"/>
              <a:t>Смертность при бубонной форме чумы достигала 95 %, при лёгочной — 98-99 %. В настоящее время при правильном лечении смертность составляет 5-10 %</a:t>
            </a:r>
            <a:r>
              <a:rPr lang="ru-RU" sz="2800" dirty="0" smtClean="0"/>
              <a:t> </a:t>
            </a:r>
          </a:p>
          <a:p>
            <a:pPr algn="ctr" defTabSz="449263" fontAlgn="base">
              <a:spcBef>
                <a:spcPts val="700"/>
              </a:spcBef>
              <a:spcAft>
                <a:spcPct val="0"/>
              </a:spcAft>
              <a:buSzPct val="100000"/>
              <a:defRPr/>
            </a:pPr>
            <a:endParaRPr lang="ru-RU" sz="2800" dirty="0" smtClean="0"/>
          </a:p>
        </p:txBody>
      </p:sp>
    </p:spTree>
    <p:extLst>
      <p:ext uri="{BB962C8B-B14F-4D97-AF65-F5344CB8AC3E}">
        <p14:creationId xmlns:p14="http://schemas.microsoft.com/office/powerpoint/2010/main" val="27556574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fontScale="90000"/>
          </a:bodyPr>
          <a:lstStyle/>
          <a:p>
            <a:r>
              <a:rPr lang="de-DE" sz="3100" b="1" dirty="0" err="1">
                <a:latin typeface="Times New Roman" pitchFamily="18" charset="0"/>
                <a:cs typeface="Times New Roman" pitchFamily="18" charset="0"/>
              </a:rPr>
              <a:t>Экстренная</a:t>
            </a:r>
            <a:r>
              <a:rPr lang="de-DE" sz="3100" b="1" dirty="0">
                <a:latin typeface="Times New Roman" pitchFamily="18" charset="0"/>
                <a:cs typeface="Times New Roman" pitchFamily="18" charset="0"/>
              </a:rPr>
              <a:t> </a:t>
            </a:r>
            <a:r>
              <a:rPr lang="de-DE" sz="3100" b="1" dirty="0" err="1">
                <a:latin typeface="Times New Roman" pitchFamily="18" charset="0"/>
                <a:cs typeface="Times New Roman" pitchFamily="18" charset="0"/>
              </a:rPr>
              <a:t>личная</a:t>
            </a:r>
            <a:r>
              <a:rPr lang="de-DE" sz="3100" b="1" dirty="0">
                <a:latin typeface="Times New Roman" pitchFamily="18" charset="0"/>
                <a:cs typeface="Times New Roman" pitchFamily="18" charset="0"/>
              </a:rPr>
              <a:t> </a:t>
            </a:r>
            <a:r>
              <a:rPr lang="de-DE" sz="3100" b="1" dirty="0" err="1">
                <a:latin typeface="Times New Roman" pitchFamily="18" charset="0"/>
                <a:cs typeface="Times New Roman" pitchFamily="18" charset="0"/>
              </a:rPr>
              <a:t>профилактика</a:t>
            </a:r>
            <a:r>
              <a:rPr lang="de-DE" sz="3100" b="1" dirty="0">
                <a:latin typeface="Times New Roman" pitchFamily="18" charset="0"/>
                <a:cs typeface="Times New Roman" pitchFamily="18" charset="0"/>
              </a:rPr>
              <a:t> КВГЛ</a:t>
            </a:r>
            <a:r>
              <a:rPr lang="ru-RU" dirty="0"/>
              <a:t/>
            </a:r>
            <a:br>
              <a:rPr lang="ru-RU" dirty="0"/>
            </a:br>
            <a:endParaRPr lang="ru-RU" dirty="0"/>
          </a:p>
        </p:txBody>
      </p:sp>
      <p:sp>
        <p:nvSpPr>
          <p:cNvPr id="3" name="Объект 2"/>
          <p:cNvSpPr>
            <a:spLocks noGrp="1"/>
          </p:cNvSpPr>
          <p:nvPr>
            <p:ph idx="1"/>
          </p:nvPr>
        </p:nvSpPr>
        <p:spPr/>
        <p:txBody>
          <a:bodyPr>
            <a:normAutofit/>
          </a:bodyPr>
          <a:lstStyle/>
          <a:p>
            <a:pPr fontAlgn="base"/>
            <a:r>
              <a:rPr lang="de-DE" sz="2600" dirty="0" err="1">
                <a:latin typeface="Times New Roman" pitchFamily="18" charset="0"/>
                <a:cs typeface="Times New Roman" pitchFamily="18" charset="0"/>
              </a:rPr>
              <a:t>При</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контакте</a:t>
            </a:r>
            <a:r>
              <a:rPr lang="de-DE" sz="2600" dirty="0">
                <a:latin typeface="Times New Roman" pitchFamily="18" charset="0"/>
                <a:cs typeface="Times New Roman" pitchFamily="18" charset="0"/>
              </a:rPr>
              <a:t> с </a:t>
            </a:r>
            <a:r>
              <a:rPr lang="de-DE" sz="2600" dirty="0" err="1">
                <a:latin typeface="Times New Roman" pitchFamily="18" charset="0"/>
                <a:cs typeface="Times New Roman" pitchFamily="18" charset="0"/>
              </a:rPr>
              <a:t>больным</a:t>
            </a:r>
            <a:r>
              <a:rPr lang="de-DE" sz="2600" dirty="0">
                <a:latin typeface="Times New Roman" pitchFamily="18" charset="0"/>
                <a:cs typeface="Times New Roman" pitchFamily="18" charset="0"/>
              </a:rPr>
              <a:t> </a:t>
            </a:r>
            <a:r>
              <a:rPr lang="de-DE" sz="2600" u="sng" dirty="0">
                <a:latin typeface="Times New Roman" pitchFamily="18" charset="0"/>
                <a:cs typeface="Times New Roman" pitchFamily="18" charset="0"/>
                <a:hlinkClick r:id="rId2"/>
              </a:rPr>
              <a:t>КВГЛ</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слизистые</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оболочки</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рта</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носа</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обрабатывают</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слабым</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раствором</a:t>
            </a:r>
            <a:r>
              <a:rPr lang="de-DE" sz="2600" dirty="0">
                <a:latin typeface="Times New Roman" pitchFamily="18" charset="0"/>
                <a:cs typeface="Times New Roman" pitchFamily="18" charset="0"/>
              </a:rPr>
              <a:t> (0,05%) </a:t>
            </a:r>
            <a:r>
              <a:rPr lang="de-DE" sz="2600" dirty="0" err="1">
                <a:latin typeface="Times New Roman" pitchFamily="18" charset="0"/>
                <a:cs typeface="Times New Roman" pitchFamily="18" charset="0"/>
              </a:rPr>
              <a:t>марганцовокислого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калия</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глаза</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промывают</a:t>
            </a:r>
            <a:r>
              <a:rPr lang="de-DE" sz="2600" dirty="0">
                <a:latin typeface="Times New Roman" pitchFamily="18" charset="0"/>
                <a:cs typeface="Times New Roman" pitchFamily="18" charset="0"/>
              </a:rPr>
              <a:t> 1% </a:t>
            </a:r>
            <a:r>
              <a:rPr lang="de-DE" sz="2600" dirty="0" err="1">
                <a:latin typeface="Times New Roman" pitchFamily="18" charset="0"/>
                <a:cs typeface="Times New Roman" pitchFamily="18" charset="0"/>
              </a:rPr>
              <a:t>раствором</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борной</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кислоты</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или</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струей</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воды</a:t>
            </a:r>
            <a:r>
              <a:rPr lang="de-DE" sz="2600" dirty="0">
                <a:latin typeface="Times New Roman" pitchFamily="18" charset="0"/>
                <a:cs typeface="Times New Roman" pitchFamily="18" charset="0"/>
              </a:rPr>
              <a:t>.</a:t>
            </a:r>
            <a:endParaRPr lang="ru-RU" sz="2600" dirty="0">
              <a:latin typeface="Times New Roman" pitchFamily="18" charset="0"/>
              <a:cs typeface="Times New Roman" pitchFamily="18" charset="0"/>
            </a:endParaRPr>
          </a:p>
          <a:p>
            <a:pPr fontAlgn="base"/>
            <a:r>
              <a:rPr lang="de-DE" sz="2600" dirty="0" err="1">
                <a:latin typeface="Times New Roman" pitchFamily="18" charset="0"/>
                <a:cs typeface="Times New Roman" pitchFamily="18" charset="0"/>
              </a:rPr>
              <a:t>Рот</a:t>
            </a:r>
            <a:r>
              <a:rPr lang="de-DE" sz="2600" dirty="0">
                <a:latin typeface="Times New Roman" pitchFamily="18" charset="0"/>
                <a:cs typeface="Times New Roman" pitchFamily="18" charset="0"/>
              </a:rPr>
              <a:t> и </a:t>
            </a:r>
            <a:r>
              <a:rPr lang="de-DE" sz="2600" dirty="0" err="1">
                <a:latin typeface="Times New Roman" pitchFamily="18" charset="0"/>
                <a:cs typeface="Times New Roman" pitchFamily="18" charset="0"/>
              </a:rPr>
              <a:t>горло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дополнительно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прополаскивают</a:t>
            </a:r>
            <a:r>
              <a:rPr lang="de-DE" sz="2600" dirty="0">
                <a:latin typeface="Times New Roman" pitchFamily="18" charset="0"/>
                <a:cs typeface="Times New Roman" pitchFamily="18" charset="0"/>
              </a:rPr>
              <a:t> 70° </a:t>
            </a:r>
            <a:r>
              <a:rPr lang="de-DE" sz="2600" dirty="0" err="1">
                <a:latin typeface="Times New Roman" pitchFamily="18" charset="0"/>
                <a:cs typeface="Times New Roman" pitchFamily="18" charset="0"/>
              </a:rPr>
              <a:t>этиловым</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спиртом</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или</a:t>
            </a:r>
            <a:r>
              <a:rPr lang="de-DE" sz="2600" dirty="0">
                <a:latin typeface="Times New Roman" pitchFamily="18" charset="0"/>
                <a:cs typeface="Times New Roman" pitchFamily="18" charset="0"/>
              </a:rPr>
              <a:t> 0,05% </a:t>
            </a:r>
            <a:r>
              <a:rPr lang="de-DE" sz="2600" dirty="0" err="1">
                <a:latin typeface="Times New Roman" pitchFamily="18" charset="0"/>
                <a:cs typeface="Times New Roman" pitchFamily="18" charset="0"/>
              </a:rPr>
              <a:t>раствором</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маргацовокислого</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калия</a:t>
            </a:r>
            <a:r>
              <a:rPr lang="de-DE" sz="2600" dirty="0">
                <a:latin typeface="Times New Roman" pitchFamily="18" charset="0"/>
                <a:cs typeface="Times New Roman" pitchFamily="18" charset="0"/>
              </a:rPr>
              <a:t>, 1% </a:t>
            </a:r>
            <a:r>
              <a:rPr lang="de-DE" sz="2600" dirty="0" err="1">
                <a:latin typeface="Times New Roman" pitchFamily="18" charset="0"/>
                <a:cs typeface="Times New Roman" pitchFamily="18" charset="0"/>
              </a:rPr>
              <a:t>раствором</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борной</a:t>
            </a:r>
            <a:r>
              <a:rPr lang="de-DE" sz="2600" dirty="0">
                <a:latin typeface="Times New Roman" pitchFamily="18" charset="0"/>
                <a:cs typeface="Times New Roman" pitchFamily="18" charset="0"/>
              </a:rPr>
              <a:t> </a:t>
            </a:r>
            <a:r>
              <a:rPr lang="de-DE" sz="2600" dirty="0" err="1">
                <a:latin typeface="Times New Roman" pitchFamily="18" charset="0"/>
                <a:cs typeface="Times New Roman" pitchFamily="18" charset="0"/>
              </a:rPr>
              <a:t>кислоты</a:t>
            </a:r>
            <a:r>
              <a:rPr lang="de-DE" dirty="0"/>
              <a:t>.</a:t>
            </a:r>
            <a:endParaRPr lang="ru-RU" dirty="0"/>
          </a:p>
          <a:p>
            <a:pPr fontAlgn="base"/>
            <a:r>
              <a:rPr lang="de-DE" dirty="0"/>
              <a:t> </a:t>
            </a:r>
            <a:endParaRPr lang="ru-RU" dirty="0"/>
          </a:p>
          <a:p>
            <a:endParaRPr lang="ru-RU" dirty="0"/>
          </a:p>
        </p:txBody>
      </p:sp>
    </p:spTree>
    <p:extLst>
      <p:ext uri="{BB962C8B-B14F-4D97-AF65-F5344CB8AC3E}">
        <p14:creationId xmlns:p14="http://schemas.microsoft.com/office/powerpoint/2010/main" val="3237127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sz="half" idx="2"/>
          </p:nvPr>
        </p:nvSpPr>
        <p:spPr>
          <a:xfrm>
            <a:off x="1619672" y="4941168"/>
            <a:ext cx="5544616" cy="1231032"/>
          </a:xfrm>
          <a:solidFill>
            <a:srgbClr val="00B0F0"/>
          </a:solidFill>
        </p:spPr>
        <p:txBody>
          <a:bodyPr>
            <a:normAutofit/>
          </a:bodyPr>
          <a:lstStyle/>
          <a:p>
            <a:r>
              <a:rPr lang="ru-RU" sz="3200" dirty="0" smtClean="0">
                <a:latin typeface="Times New Roman" pitchFamily="18" charset="0"/>
                <a:cs typeface="Times New Roman" pitchFamily="18" charset="0"/>
              </a:rPr>
              <a:t>    Благодарю </a:t>
            </a:r>
            <a:r>
              <a:rPr lang="ru-RU" sz="3200" dirty="0">
                <a:latin typeface="Times New Roman" pitchFamily="18" charset="0"/>
                <a:cs typeface="Times New Roman" pitchFamily="18" charset="0"/>
              </a:rPr>
              <a:t>за внимание!</a:t>
            </a:r>
          </a:p>
        </p:txBody>
      </p:sp>
      <p:pic>
        <p:nvPicPr>
          <p:cNvPr id="8" name="Picture 2" descr="C:\Users\Администратор\Desktop\картин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836713"/>
            <a:ext cx="5544616" cy="4032448"/>
          </a:xfrm>
          <a:prstGeom prst="rect">
            <a:avLst/>
          </a:prstGeom>
          <a:noFill/>
          <a:extLst>
            <a:ext uri="{909E8E84-426E-40DD-AFC4-6F175D3DCCD1}">
              <a14:hiddenFill xmlns:a14="http://schemas.microsoft.com/office/drawing/2010/main">
                <a:solidFill>
                  <a:srgbClr val="FFFFFF"/>
                </a:solidFill>
              </a14:hiddenFill>
            </a:ext>
          </a:extLst>
        </p:spPr>
      </p:pic>
      <p:sp>
        <p:nvSpPr>
          <p:cNvPr id="9" name="Рисунок 8"/>
          <p:cNvSpPr>
            <a:spLocks noGrp="1"/>
          </p:cNvSpPr>
          <p:nvPr>
            <p:ph type="pic" idx="1"/>
          </p:nvPr>
        </p:nvSpPr>
        <p:spPr>
          <a:xfrm>
            <a:off x="1619672" y="836712"/>
            <a:ext cx="5486400" cy="4114800"/>
          </a:xfrm>
        </p:spPr>
      </p:sp>
    </p:spTree>
    <p:extLst>
      <p:ext uri="{BB962C8B-B14F-4D97-AF65-F5344CB8AC3E}">
        <p14:creationId xmlns:p14="http://schemas.microsoft.com/office/powerpoint/2010/main" val="21576291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ru-RU" dirty="0" smtClean="0"/>
              <a:t/>
            </a:r>
            <a:br>
              <a:rPr lang="ru-RU" dirty="0" smtClean="0"/>
            </a:br>
            <a:r>
              <a:rPr lang="ru-RU" dirty="0"/>
              <a:t/>
            </a:r>
            <a:br>
              <a:rPr lang="ru-RU" dirty="0"/>
            </a:br>
            <a:endParaRPr lang="ru-RU" dirty="0"/>
          </a:p>
        </p:txBody>
      </p:sp>
      <p:sp>
        <p:nvSpPr>
          <p:cNvPr id="3" name="Объект 2"/>
          <p:cNvSpPr>
            <a:spLocks noGrp="1"/>
          </p:cNvSpPr>
          <p:nvPr>
            <p:ph idx="1"/>
          </p:nvPr>
        </p:nvSpPr>
        <p:spPr>
          <a:xfrm>
            <a:off x="457200" y="1412776"/>
            <a:ext cx="8229600" cy="4713387"/>
          </a:xfrm>
        </p:spPr>
        <p:txBody>
          <a:bodyPr>
            <a:normAutofit fontScale="85000" lnSpcReduction="10000"/>
          </a:bodyPr>
          <a:lstStyle/>
          <a:p>
            <a:pPr marL="0" indent="0">
              <a:buNone/>
            </a:pPr>
            <a:r>
              <a:rPr lang="ru-RU" dirty="0" smtClean="0"/>
              <a:t>                </a:t>
            </a:r>
          </a:p>
          <a:p>
            <a:pPr marL="0" indent="0">
              <a:buNone/>
            </a:pPr>
            <a:r>
              <a:rPr lang="ru-RU" b="1" dirty="0" smtClean="0"/>
              <a:t> Материал составлен с использованием </a:t>
            </a:r>
            <a:r>
              <a:rPr lang="de-DE" b="1" dirty="0" smtClean="0"/>
              <a:t>МУ </a:t>
            </a:r>
            <a:r>
              <a:rPr lang="de-DE" b="1" dirty="0"/>
              <a:t>3.4.2552-09 “</a:t>
            </a:r>
            <a:r>
              <a:rPr lang="de-DE" b="1" dirty="0" err="1"/>
              <a:t>Организация</a:t>
            </a:r>
            <a:r>
              <a:rPr lang="de-DE" b="1" dirty="0"/>
              <a:t> и </a:t>
            </a:r>
            <a:r>
              <a:rPr lang="de-DE" b="1" dirty="0" err="1"/>
              <a:t>проведение</a:t>
            </a:r>
            <a:r>
              <a:rPr lang="de-DE" b="1" dirty="0"/>
              <a:t> </a:t>
            </a:r>
            <a:r>
              <a:rPr lang="de-DE" b="1" dirty="0" err="1"/>
              <a:t>первичных</a:t>
            </a:r>
            <a:r>
              <a:rPr lang="de-DE" b="1" dirty="0"/>
              <a:t> </a:t>
            </a:r>
            <a:r>
              <a:rPr lang="de-DE" b="1" dirty="0" err="1"/>
              <a:t>противоэпидемических</a:t>
            </a:r>
            <a:r>
              <a:rPr lang="de-DE" b="1" dirty="0"/>
              <a:t> </a:t>
            </a:r>
            <a:r>
              <a:rPr lang="de-DE" b="1" dirty="0" err="1"/>
              <a:t>мероприятий</a:t>
            </a:r>
            <a:r>
              <a:rPr lang="de-DE" b="1" dirty="0"/>
              <a:t> в </a:t>
            </a:r>
            <a:r>
              <a:rPr lang="de-DE" b="1" dirty="0" err="1"/>
              <a:t>случаях</a:t>
            </a:r>
            <a:r>
              <a:rPr lang="de-DE" b="1" dirty="0"/>
              <a:t> </a:t>
            </a:r>
            <a:r>
              <a:rPr lang="de-DE" b="1" dirty="0" err="1"/>
              <a:t>выявления</a:t>
            </a:r>
            <a:r>
              <a:rPr lang="de-DE" b="1" dirty="0"/>
              <a:t> </a:t>
            </a:r>
            <a:r>
              <a:rPr lang="de-DE" b="1" dirty="0" err="1"/>
              <a:t>больного</a:t>
            </a:r>
            <a:r>
              <a:rPr lang="de-DE" b="1" dirty="0"/>
              <a:t> (</a:t>
            </a:r>
            <a:r>
              <a:rPr lang="de-DE" b="1" dirty="0" err="1"/>
              <a:t>трупа</a:t>
            </a:r>
            <a:r>
              <a:rPr lang="de-DE" b="1" dirty="0"/>
              <a:t>), </a:t>
            </a:r>
            <a:r>
              <a:rPr lang="de-DE" b="1" dirty="0" err="1"/>
              <a:t>подозрительного</a:t>
            </a:r>
            <a:r>
              <a:rPr lang="de-DE" b="1" dirty="0"/>
              <a:t> </a:t>
            </a:r>
            <a:r>
              <a:rPr lang="de-DE" b="1" dirty="0" err="1"/>
              <a:t>на</a:t>
            </a:r>
            <a:r>
              <a:rPr lang="de-DE" b="1" dirty="0"/>
              <a:t> </a:t>
            </a:r>
            <a:r>
              <a:rPr lang="de-DE" b="1" dirty="0" err="1"/>
              <a:t>заболевания</a:t>
            </a:r>
            <a:r>
              <a:rPr lang="de-DE" b="1" dirty="0"/>
              <a:t> </a:t>
            </a:r>
            <a:r>
              <a:rPr lang="de-DE" b="1" dirty="0" err="1"/>
              <a:t>инфекционными</a:t>
            </a:r>
            <a:r>
              <a:rPr lang="de-DE" b="1" dirty="0"/>
              <a:t> </a:t>
            </a:r>
            <a:r>
              <a:rPr lang="de-DE" b="1" dirty="0" err="1"/>
              <a:t>болезнями</a:t>
            </a:r>
            <a:r>
              <a:rPr lang="de-DE" b="1" dirty="0"/>
              <a:t>, </a:t>
            </a:r>
            <a:r>
              <a:rPr lang="de-DE" b="1" dirty="0" err="1"/>
              <a:t>вызывающими</a:t>
            </a:r>
            <a:r>
              <a:rPr lang="de-DE" b="1" dirty="0"/>
              <a:t> </a:t>
            </a:r>
            <a:r>
              <a:rPr lang="de-DE" b="1" dirty="0" err="1"/>
              <a:t>чрезвычайные</a:t>
            </a:r>
            <a:r>
              <a:rPr lang="de-DE" b="1" dirty="0"/>
              <a:t> </a:t>
            </a:r>
            <a:r>
              <a:rPr lang="de-DE" b="1" dirty="0" err="1"/>
              <a:t>ситуации</a:t>
            </a:r>
            <a:r>
              <a:rPr lang="de-DE" b="1" dirty="0"/>
              <a:t> в </a:t>
            </a:r>
            <a:r>
              <a:rPr lang="de-DE" b="1" dirty="0" err="1"/>
              <a:t>области</a:t>
            </a:r>
            <a:r>
              <a:rPr lang="de-DE" b="1" dirty="0"/>
              <a:t> </a:t>
            </a:r>
            <a:r>
              <a:rPr lang="de-DE" b="1" dirty="0" err="1"/>
              <a:t>санитарно-эпидемиологического</a:t>
            </a:r>
            <a:r>
              <a:rPr lang="de-DE" b="1" dirty="0"/>
              <a:t> </a:t>
            </a:r>
            <a:r>
              <a:rPr lang="de-DE" b="1" dirty="0" err="1"/>
              <a:t>благополучия</a:t>
            </a:r>
            <a:r>
              <a:rPr lang="de-DE" b="1" dirty="0"/>
              <a:t> </a:t>
            </a:r>
            <a:r>
              <a:rPr lang="de-DE" b="1" dirty="0" err="1"/>
              <a:t>населения</a:t>
            </a:r>
            <a:r>
              <a:rPr lang="de-DE" b="1" dirty="0"/>
              <a:t>” (</a:t>
            </a:r>
            <a:r>
              <a:rPr lang="de-DE" b="1" dirty="0" err="1"/>
              <a:t>утв</a:t>
            </a:r>
            <a:r>
              <a:rPr lang="de-DE" b="1" dirty="0"/>
              <a:t>. </a:t>
            </a:r>
            <a:r>
              <a:rPr lang="de-DE" b="1" dirty="0" err="1"/>
              <a:t>Главным</a:t>
            </a:r>
            <a:r>
              <a:rPr lang="de-DE" b="1" dirty="0"/>
              <a:t> </a:t>
            </a:r>
            <a:r>
              <a:rPr lang="de-DE" b="1" dirty="0" err="1"/>
              <a:t>государственным</a:t>
            </a:r>
            <a:r>
              <a:rPr lang="de-DE" b="1" dirty="0"/>
              <a:t> </a:t>
            </a:r>
            <a:r>
              <a:rPr lang="de-DE" b="1" dirty="0" err="1"/>
              <a:t>санитарным</a:t>
            </a:r>
            <a:r>
              <a:rPr lang="de-DE" b="1" dirty="0"/>
              <a:t> </a:t>
            </a:r>
            <a:r>
              <a:rPr lang="de-DE" b="1" dirty="0" err="1"/>
              <a:t>врачом</a:t>
            </a:r>
            <a:r>
              <a:rPr lang="de-DE" b="1" dirty="0"/>
              <a:t> РФ 17 </a:t>
            </a:r>
            <a:r>
              <a:rPr lang="de-DE" b="1" dirty="0" err="1"/>
              <a:t>сентября</a:t>
            </a:r>
            <a:r>
              <a:rPr lang="de-DE" b="1" dirty="0"/>
              <a:t> 2009 г</a:t>
            </a:r>
            <a:r>
              <a:rPr lang="de-DE" b="1" dirty="0" smtClean="0"/>
              <a:t>.)</a:t>
            </a:r>
            <a:r>
              <a:rPr lang="de-DE" dirty="0"/>
              <a:t/>
            </a:r>
            <a:br>
              <a:rPr lang="de-DE" dirty="0"/>
            </a:br>
            <a:r>
              <a:rPr lang="de-DE" dirty="0" err="1"/>
              <a:t>Дата</a:t>
            </a:r>
            <a:r>
              <a:rPr lang="de-DE" dirty="0"/>
              <a:t> </a:t>
            </a:r>
            <a:r>
              <a:rPr lang="de-DE" dirty="0" err="1"/>
              <a:t>введения</a:t>
            </a:r>
            <a:r>
              <a:rPr lang="de-DE" dirty="0"/>
              <a:t>:</a:t>
            </a:r>
            <a:br>
              <a:rPr lang="de-DE" dirty="0"/>
            </a:br>
            <a:r>
              <a:rPr lang="de-DE" dirty="0"/>
              <a:t>1 </a:t>
            </a:r>
            <a:r>
              <a:rPr lang="de-DE" dirty="0" err="1"/>
              <a:t>ноября</a:t>
            </a:r>
            <a:r>
              <a:rPr lang="de-DE" dirty="0"/>
              <a:t> 2009 г.</a:t>
            </a:r>
            <a:endParaRPr lang="ru-RU" dirty="0"/>
          </a:p>
          <a:p>
            <a:pPr marL="0" indent="0">
              <a:buNone/>
            </a:pPr>
            <a:endParaRPr lang="ru-RU" dirty="0"/>
          </a:p>
        </p:txBody>
      </p:sp>
    </p:spTree>
    <p:extLst>
      <p:ext uri="{BB962C8B-B14F-4D97-AF65-F5344CB8AC3E}">
        <p14:creationId xmlns:p14="http://schemas.microsoft.com/office/powerpoint/2010/main" val="919036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F6F1"/>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79388" y="476250"/>
            <a:ext cx="8785225" cy="6192838"/>
          </a:xfrm>
          <a:prstGeom prst="rect">
            <a:avLst/>
          </a:prstGeom>
          <a:solidFill>
            <a:schemeClr val="accent2">
              <a:lumMod val="60000"/>
              <a:lumOff val="40000"/>
            </a:schemeClr>
          </a:solidFill>
          <a:ln>
            <a:noFill/>
          </a:ln>
          <a:effec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charset="0"/>
                <a:ea typeface="Microsoft YaHei" charset="-122"/>
              </a:defRPr>
            </a:lvl9pPr>
          </a:lstStyle>
          <a:p>
            <a:pPr algn="just" defTabSz="449263" fontAlgn="base">
              <a:lnSpc>
                <a:spcPct val="80000"/>
              </a:lnSpc>
              <a:spcBef>
                <a:spcPts val="700"/>
              </a:spcBef>
              <a:spcAft>
                <a:spcPct val="0"/>
              </a:spcAft>
              <a:buSzPct val="100000"/>
              <a:defRPr/>
            </a:pPr>
            <a:r>
              <a:rPr lang="ru-RU" sz="2800" dirty="0" smtClean="0"/>
              <a:t>В средние века распространению чумы способствовала </a:t>
            </a:r>
            <a:r>
              <a:rPr lang="ru-RU" sz="2800" dirty="0" smtClean="0">
                <a:solidFill>
                  <a:srgbClr val="0066CC"/>
                </a:solidFill>
                <a:hlinkClick r:id="rId3"/>
              </a:rPr>
              <a:t>антисанитария</a:t>
            </a:r>
            <a:r>
              <a:rPr lang="ru-RU" sz="2800" dirty="0" smtClean="0"/>
              <a:t>, царившая в городах. </a:t>
            </a:r>
            <a:r>
              <a:rPr lang="ru-RU" sz="2800" dirty="0" smtClean="0">
                <a:solidFill>
                  <a:srgbClr val="0066CC"/>
                </a:solidFill>
                <a:hlinkClick r:id="rId4"/>
              </a:rPr>
              <a:t>Канализации</a:t>
            </a:r>
            <a:r>
              <a:rPr lang="ru-RU" sz="2800" dirty="0" smtClean="0"/>
              <a:t> не было, и все отбросы текли прямо вдоль улиц, что служило идеальной средой для жизни </a:t>
            </a:r>
            <a:r>
              <a:rPr lang="ru-RU" sz="2800" dirty="0" smtClean="0">
                <a:solidFill>
                  <a:srgbClr val="0066CC"/>
                </a:solidFill>
                <a:hlinkClick r:id="rId5"/>
              </a:rPr>
              <a:t>крыс</a:t>
            </a:r>
            <a:r>
              <a:rPr lang="ru-RU" sz="2800" dirty="0" smtClean="0"/>
              <a:t>. </a:t>
            </a:r>
            <a:r>
              <a:rPr lang="ru-RU" sz="2800" dirty="0" smtClean="0">
                <a:solidFill>
                  <a:srgbClr val="0066CC"/>
                </a:solidFill>
                <a:hlinkClick r:id="rId6"/>
              </a:rPr>
              <a:t>Альберти</a:t>
            </a:r>
            <a:r>
              <a:rPr lang="ru-RU" sz="2800" dirty="0" smtClean="0"/>
              <a:t> так описывал </a:t>
            </a:r>
            <a:r>
              <a:rPr lang="ru-RU" sz="2800" dirty="0" smtClean="0">
                <a:solidFill>
                  <a:srgbClr val="0066CC"/>
                </a:solidFill>
                <a:hlinkClick r:id="rId7"/>
              </a:rPr>
              <a:t>Сиену</a:t>
            </a:r>
            <a:r>
              <a:rPr lang="ru-RU" sz="2800" dirty="0" smtClean="0"/>
              <a:t>, которая «много теряет … из-за отсутствия клоак. Именно поэтому весь город издаёт зловоние, когда сосуды с накопившимися нечистотами выливаются в окна».</a:t>
            </a:r>
          </a:p>
          <a:p>
            <a:pPr algn="just" defTabSz="449263" fontAlgn="base">
              <a:lnSpc>
                <a:spcPct val="80000"/>
              </a:lnSpc>
              <a:spcBef>
                <a:spcPts val="700"/>
              </a:spcBef>
              <a:spcAft>
                <a:spcPct val="0"/>
              </a:spcAft>
              <a:buSzPct val="100000"/>
              <a:defRPr/>
            </a:pPr>
            <a:r>
              <a:rPr lang="ru-RU" sz="2800" dirty="0" smtClean="0"/>
              <a:t> К тому же во многих местах причиной чумы объявили </a:t>
            </a:r>
            <a:r>
              <a:rPr lang="ru-RU" sz="2800" dirty="0" smtClean="0">
                <a:solidFill>
                  <a:srgbClr val="0066CC"/>
                </a:solidFill>
                <a:hlinkClick r:id="rId8"/>
              </a:rPr>
              <a:t>кошек</a:t>
            </a:r>
            <a:r>
              <a:rPr lang="ru-RU" sz="2800" dirty="0" smtClean="0"/>
              <a:t>, заражавших людей. Массовые истребления кошек привели к ещё большему увеличению численности крыс. Причиной заражения чаще всего служат укусы блох, которые предварительно жили на заражённых крысах.</a:t>
            </a:r>
          </a:p>
        </p:txBody>
      </p:sp>
    </p:spTree>
    <p:extLst>
      <p:ext uri="{BB962C8B-B14F-4D97-AF65-F5344CB8AC3E}">
        <p14:creationId xmlns:p14="http://schemas.microsoft.com/office/powerpoint/2010/main" val="30854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3981</Words>
  <Application>Microsoft Office PowerPoint</Application>
  <PresentationFormat>Экран (4:3)</PresentationFormat>
  <Paragraphs>365</Paragraphs>
  <Slides>82</Slides>
  <Notes>32</Notes>
  <HiddenSlides>0</HiddenSlides>
  <MMClips>0</MMClips>
  <ScaleCrop>false</ScaleCrop>
  <HeadingPairs>
    <vt:vector size="4" baseType="variant">
      <vt:variant>
        <vt:lpstr>Тема</vt:lpstr>
      </vt:variant>
      <vt:variant>
        <vt:i4>6</vt:i4>
      </vt:variant>
      <vt:variant>
        <vt:lpstr>Заголовки слайдов</vt:lpstr>
      </vt:variant>
      <vt:variant>
        <vt:i4>82</vt:i4>
      </vt:variant>
    </vt:vector>
  </HeadingPairs>
  <TitlesOfParts>
    <vt:vector size="88" baseType="lpstr">
      <vt:lpstr>Тема Office</vt:lpstr>
      <vt:lpstr>1_Тема Office</vt:lpstr>
      <vt:lpstr>2_Тема Office</vt:lpstr>
      <vt:lpstr>3_Тема Office</vt:lpstr>
      <vt:lpstr>4_Тема Office</vt:lpstr>
      <vt:lpstr>5_Тема Office</vt:lpstr>
      <vt:lpstr>Первичные противоэпидемические мероприятия при выявлении больного (трупа), подозрительного на заболевания инфекционными болезнями, вызывающими чрезвычайные ситуации в области санитарно-эпидемиологического благополучия населения</vt:lpstr>
      <vt:lpstr>Методические указания   3.4.2552-09 </vt:lpstr>
      <vt:lpstr>  Перечень инфекционных болезней, требующих проведения мероприятий по санитарной охране территории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Бубонная форма чумы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Болезнь, вызванная вирусом Эбола</vt:lpstr>
      <vt:lpstr>Болезнь, вызванная вирусом Эбола.История</vt:lpstr>
      <vt:lpstr>Основные эпидемиологические признаки. Этиология. </vt:lpstr>
      <vt:lpstr>Презентация PowerPoint</vt:lpstr>
      <vt:lpstr>Презентация PowerPoint</vt:lpstr>
      <vt:lpstr>Пути передачи </vt:lpstr>
      <vt:lpstr>Пути передачи </vt:lpstr>
      <vt:lpstr>Клиника </vt:lpstr>
      <vt:lpstr>Презентация PowerPoint</vt:lpstr>
      <vt:lpstr>Презентация PowerPoint</vt:lpstr>
      <vt:lpstr>Презентация PowerPoint</vt:lpstr>
      <vt:lpstr>Презентация PowerPoint</vt:lpstr>
      <vt:lpstr>Оперативные планы медицинского учреждения должны содержать:</vt:lpstr>
      <vt:lpstr>Мероприятия включают</vt:lpstr>
      <vt:lpstr>Презентация PowerPoint</vt:lpstr>
      <vt:lpstr>Во всех случаях выявления больного (трупа) немедленная информация в органы и учреждения здравоохранения по подчиненности должна содержать следующие сведения: </vt:lpstr>
      <vt:lpstr>Забор материала от больных</vt:lpstr>
      <vt:lpstr>Презентация PowerPoint</vt:lpstr>
      <vt:lpstr>Презентация PowerPoint</vt:lpstr>
      <vt:lpstr>Списки лиц, контактировавших с больным, составляют по форме</vt:lpstr>
      <vt:lpstr>Презентация PowerPoint</vt:lpstr>
      <vt:lpstr>  Первичные противоэпидемические мероприятия при выявлении больного в стационаре или по месту проживания </vt:lpstr>
      <vt:lpstr>В случае выявления больного с подозрением на ООИ:</vt:lpstr>
      <vt:lpstr>В случае выявления больного с подозрением на ООИ </vt:lpstr>
      <vt:lpstr>В случае выявления больного с подозрением на ООИ:</vt:lpstr>
      <vt:lpstr>В случае выявления больного с подозрением на ООИ(продолжение):</vt:lpstr>
      <vt:lpstr>Презентация PowerPoint</vt:lpstr>
      <vt:lpstr>Мероприятия при выявлении больного в ФАПе</vt:lpstr>
      <vt:lpstr> Мероприятия при выявлению больного на дому, в учреждении</vt:lpstr>
      <vt:lpstr> Лечение и экстренная профилактика инфекционных болезней, вызывающих чрезвычайные ситуации в области санитарно-эпидемиологического благополучия населения </vt:lpstr>
      <vt:lpstr>Лечение и экстренная профилактика инфекционных болезней, вызывающих чрезвычайные ситуации в области санитарно-эпидемиологического благополучия населения</vt:lpstr>
      <vt:lpstr>Лечение и экстренная профилактика инфекционных болезней, вызывающих чрезвычайные ситуации в области санитарно-эпидемиологического благополучия населения</vt:lpstr>
      <vt:lpstr>Лечение и экстренная профилактика инфекционных болезней, вызывающих чрезвычайные ситуации в области санитарно-эпидемиологического благополучия населения</vt:lpstr>
      <vt:lpstr>Лечение и экстренная профилактика инфекционных болезней, вызывающих чрезвычайные ситуации в области санитарно-эпидемиологического благополучия населения</vt:lpstr>
      <vt:lpstr>Схемы общей экстренной профилактики (при неизвестном возбудителе) </vt:lpstr>
      <vt:lpstr>Схемы применения специфического иммуноглобулина при экстренной профилактике болезней, вызываемых вирусами Эбола и Марбург</vt:lpstr>
      <vt:lpstr> Средства индивидуальной защиты </vt:lpstr>
      <vt:lpstr>Комбинезон защитный «Тайкем С»</vt:lpstr>
      <vt:lpstr>Презентация PowerPoint</vt:lpstr>
      <vt:lpstr>Презентация PowerPoint</vt:lpstr>
      <vt:lpstr> Порядок надевания комплекта средств индивидуальной защиты «КВАРЦ»: </vt:lpstr>
      <vt:lpstr>Порядок снятия и обеззараживания комплекта средств индивидуальной защиты «КВАРЦ»</vt:lpstr>
      <vt:lpstr>Порядок снятия и обеззараживания комплекта средств индивидуальной защиты «КВАРЦ»</vt:lpstr>
      <vt:lpstr>Порядок снятия и обеззараживания комплекта средств индивидуальной защиты «КВАРЦ»</vt:lpstr>
      <vt:lpstr>Экстренная личная профилактика КВГЛ </vt:lpstr>
      <vt:lpstr>Презентация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пк</cp:lastModifiedBy>
  <cp:revision>30</cp:revision>
  <dcterms:created xsi:type="dcterms:W3CDTF">2014-09-07T05:51:26Z</dcterms:created>
  <dcterms:modified xsi:type="dcterms:W3CDTF">2015-08-21T16:50:39Z</dcterms:modified>
</cp:coreProperties>
</file>